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4"/>
  </p:notesMasterIdLst>
  <p:sldIdLst>
    <p:sldId id="257" r:id="rId2"/>
    <p:sldId id="258" r:id="rId3"/>
    <p:sldId id="259" r:id="rId4"/>
    <p:sldId id="260" r:id="rId5"/>
    <p:sldId id="261" r:id="rId6"/>
    <p:sldId id="262" r:id="rId7"/>
    <p:sldId id="279" r:id="rId8"/>
    <p:sldId id="264" r:id="rId9"/>
    <p:sldId id="263" r:id="rId10"/>
    <p:sldId id="278" r:id="rId11"/>
    <p:sldId id="265" r:id="rId12"/>
    <p:sldId id="267" r:id="rId13"/>
    <p:sldId id="266" r:id="rId14"/>
    <p:sldId id="280" r:id="rId15"/>
    <p:sldId id="268" r:id="rId16"/>
    <p:sldId id="270" r:id="rId17"/>
    <p:sldId id="269" r:id="rId18"/>
    <p:sldId id="277" r:id="rId19"/>
    <p:sldId id="271" r:id="rId20"/>
    <p:sldId id="272" r:id="rId21"/>
    <p:sldId id="273" r:id="rId22"/>
    <p:sldId id="274" r:id="rId2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igle, Suzanne L." initials="GSL" lastIdx="9" clrIdx="0">
    <p:extLst>
      <p:ext uri="{19B8F6BF-5375-455C-9EA6-DF929625EA0E}">
        <p15:presenceInfo xmlns:p15="http://schemas.microsoft.com/office/powerpoint/2012/main" userId="S-1-5-21-1940666338-227100268-1349548132-1278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2" autoAdjust="0"/>
    <p:restoredTop sz="95476" autoAdjust="0"/>
  </p:normalViewPr>
  <p:slideViewPr>
    <p:cSldViewPr snapToGrid="0">
      <p:cViewPr varScale="1">
        <p:scale>
          <a:sx n="119" d="100"/>
          <a:sy n="119" d="100"/>
        </p:scale>
        <p:origin x="1278"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0D27886-69C6-42C0-A17C-0E6C1D1F9DC8}" type="datetimeFigureOut">
              <a:rPr lang="en-US" smtClean="0"/>
              <a:t>8/3/2017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3BB822D-D5D3-42C5-8206-C7D8CD5575EC}" type="slidenum">
              <a:rPr lang="en-US" smtClean="0"/>
              <a:t>‹#›</a:t>
            </a:fld>
            <a:endParaRPr lang="en-US"/>
          </a:p>
        </p:txBody>
      </p:sp>
    </p:spTree>
    <p:extLst>
      <p:ext uri="{BB962C8B-B14F-4D97-AF65-F5344CB8AC3E}">
        <p14:creationId xmlns:p14="http://schemas.microsoft.com/office/powerpoint/2010/main" val="62676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mazon.com/gp/search?index=books&amp;linkCode=qs&amp;keywords=9780803971585"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google.com/search?tbo=p&amp;tbm=bks&amp;q=inauthor:%22Meryl+Reis+Louis%22" TargetMode="External"/><Relationship Id="rId4" Type="http://schemas.openxmlformats.org/officeDocument/2006/relationships/hyperlink" Target="https://www.google.com/search?tbo=p&amp;tbm=bks&amp;q=inauthor:%22Jean+Bartunek%2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a:p>
            <a:endParaRPr lang="en-US" dirty="0"/>
          </a:p>
          <a:p>
            <a:r>
              <a:rPr lang="en-US" dirty="0"/>
              <a:t>All graphics in this presentation are</a:t>
            </a:r>
            <a:r>
              <a:rPr lang="en-US" baseline="0" dirty="0"/>
              <a:t> licensed through creative commons and available for reuse.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a:t>
            </a:fld>
            <a:endParaRPr lang="en-US"/>
          </a:p>
        </p:txBody>
      </p:sp>
    </p:spTree>
    <p:extLst>
      <p:ext uri="{BB962C8B-B14F-4D97-AF65-F5344CB8AC3E}">
        <p14:creationId xmlns:p14="http://schemas.microsoft.com/office/powerpoint/2010/main" val="297571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a:p>
            <a:endParaRPr lang="en-US" dirty="0"/>
          </a:p>
          <a:p>
            <a:r>
              <a:rPr lang="en-US" dirty="0"/>
              <a:t>This will be a facilitated activity which will be walked through with the audience.</a:t>
            </a:r>
          </a:p>
          <a:p>
            <a:endParaRPr lang="en-US" dirty="0"/>
          </a:p>
          <a:p>
            <a:r>
              <a:rPr lang="en-US" dirty="0"/>
              <a:t>Scenario:</a:t>
            </a:r>
            <a:r>
              <a:rPr lang="en-US" baseline="0" dirty="0"/>
              <a:t> Each table will be working to identify ways to revamp the existing Academy of Management </a:t>
            </a:r>
            <a:r>
              <a:rPr lang="en-US" b="1" i="1" u="sng" baseline="0" dirty="0">
                <a:solidFill>
                  <a:srgbClr val="FF0000"/>
                </a:solidFill>
              </a:rPr>
              <a:t>Perspectives</a:t>
            </a:r>
            <a:r>
              <a:rPr lang="en-US" baseline="0" dirty="0"/>
              <a:t> Journal the empirical research journal for AOM, to be more accessible to management practitioners. We will be using this scenario to get familiar with the Design Thinking Process.</a:t>
            </a:r>
          </a:p>
          <a:p>
            <a:endParaRPr lang="en-US" baseline="0" dirty="0"/>
          </a:p>
          <a:p>
            <a:r>
              <a:rPr lang="en-US" baseline="0" dirty="0"/>
              <a:t>For this first activity, we want to borrow from the Empathy and Define approaches to better understand the practitioner viewpoint to the existing Academy of Management Journal and define some problem statements which we can use to brainstorm solutions.</a:t>
            </a:r>
          </a:p>
          <a:p>
            <a:endParaRPr lang="en-US" baseline="0" dirty="0"/>
          </a:p>
          <a:p>
            <a:r>
              <a:rPr lang="en-US" baseline="0" dirty="0"/>
              <a:t>To do this, the first step is for each table to discuss who are some of the practitioners that the Academy of Management is geared towards. The teams should first list various stakeholders (e.g. executives, academics, consultants, etc.). Then, the team should take one or two of these stakeholder groups, and try to define the beginnings of a persona that embodies that stakeholder. Personas should be detailed in that they should have a name, a title, the company/organization they work for, number of years of experience, level of education, work and personal habits, etc. </a:t>
            </a:r>
          </a:p>
          <a:p>
            <a:endParaRPr lang="en-US" baseline="0" dirty="0"/>
          </a:p>
          <a:p>
            <a:r>
              <a:rPr lang="en-US" baseline="0" dirty="0"/>
              <a:t>The next step will be to take one of these personas, and complete an Empathy Map. The empathy map allows the team to reflect on the experience of a persona by helping to put the team into their shoes. The empathy map should be completed based on the perspective of this persona reading an Academy of Management Journal issue. The team should reflect on what that persona would see, what they might hear, what they may think and feel, and what they may say. </a:t>
            </a:r>
          </a:p>
          <a:p>
            <a:endParaRPr lang="en-US" baseline="0" dirty="0"/>
          </a:p>
          <a:p>
            <a:r>
              <a:rPr lang="en-US" baseline="0" dirty="0"/>
              <a:t>The final step will be to develop problem statements based on the insights gained. Problem statements should be in the format of “How Might We…” and are meant to frame different aspects of the problem.</a:t>
            </a:r>
            <a:endParaRPr lang="en-US" dirty="0"/>
          </a:p>
          <a:p>
            <a:endParaRPr lang="en-US" dirty="0"/>
          </a:p>
        </p:txBody>
      </p:sp>
      <p:sp>
        <p:nvSpPr>
          <p:cNvPr id="4" name="Slide Number Placeholder 3"/>
          <p:cNvSpPr>
            <a:spLocks noGrp="1"/>
          </p:cNvSpPr>
          <p:nvPr>
            <p:ph type="sldNum" sz="quarter" idx="10"/>
          </p:nvPr>
        </p:nvSpPr>
        <p:spPr/>
        <p:txBody>
          <a:bodyPr/>
          <a:lstStyle/>
          <a:p>
            <a:fld id="{73BB822D-D5D3-42C5-8206-C7D8CD5575EC}" type="slidenum">
              <a:rPr lang="en-US" smtClean="0"/>
              <a:t>10</a:t>
            </a:fld>
            <a:endParaRPr lang="en-US"/>
          </a:p>
        </p:txBody>
      </p:sp>
    </p:spTree>
    <p:extLst>
      <p:ext uri="{BB962C8B-B14F-4D97-AF65-F5344CB8AC3E}">
        <p14:creationId xmlns:p14="http://schemas.microsoft.com/office/powerpoint/2010/main" val="129763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p:txBody>
      </p:sp>
      <p:sp>
        <p:nvSpPr>
          <p:cNvPr id="4" name="Slide Number Placeholder 3"/>
          <p:cNvSpPr>
            <a:spLocks noGrp="1"/>
          </p:cNvSpPr>
          <p:nvPr>
            <p:ph type="sldNum" sz="quarter" idx="10"/>
          </p:nvPr>
        </p:nvSpPr>
        <p:spPr/>
        <p:txBody>
          <a:bodyPr/>
          <a:lstStyle/>
          <a:p>
            <a:fld id="{73BB822D-D5D3-42C5-8206-C7D8CD5575EC}" type="slidenum">
              <a:rPr lang="en-US" smtClean="0"/>
              <a:t>11</a:t>
            </a:fld>
            <a:endParaRPr lang="en-US"/>
          </a:p>
        </p:txBody>
      </p:sp>
    </p:spTree>
    <p:extLst>
      <p:ext uri="{BB962C8B-B14F-4D97-AF65-F5344CB8AC3E}">
        <p14:creationId xmlns:p14="http://schemas.microsoft.com/office/powerpoint/2010/main" val="259607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Cindy</a:t>
            </a:r>
          </a:p>
        </p:txBody>
      </p:sp>
      <p:sp>
        <p:nvSpPr>
          <p:cNvPr id="4" name="Slide Number Placeholder 3"/>
          <p:cNvSpPr>
            <a:spLocks noGrp="1"/>
          </p:cNvSpPr>
          <p:nvPr>
            <p:ph type="sldNum" sz="quarter" idx="10"/>
          </p:nvPr>
        </p:nvSpPr>
        <p:spPr/>
        <p:txBody>
          <a:bodyPr/>
          <a:lstStyle/>
          <a:p>
            <a:fld id="{6FCCDFB8-CE1E-4CEA-A9A7-0392F69410F3}" type="slidenum">
              <a:rPr lang="en-US" smtClean="0"/>
              <a:t>12</a:t>
            </a:fld>
            <a:endParaRPr lang="en-US"/>
          </a:p>
        </p:txBody>
      </p:sp>
    </p:spTree>
    <p:extLst>
      <p:ext uri="{BB962C8B-B14F-4D97-AF65-F5344CB8AC3E}">
        <p14:creationId xmlns:p14="http://schemas.microsoft.com/office/powerpoint/2010/main" val="59722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a:t>
            </a:r>
          </a:p>
          <a:p>
            <a:endParaRPr lang="en-US" dirty="0"/>
          </a:p>
          <a:p>
            <a:r>
              <a:rPr lang="en-US" dirty="0"/>
              <a:t>The next portion of the Design Thinking process is known in</a:t>
            </a:r>
            <a:r>
              <a:rPr lang="en-US" baseline="0" dirty="0"/>
              <a:t> most frameworks as “ideation”. While there have always been various techniques and best practices for brainstorming that have existed, Design Thinking suggests a structured approach for the process that emphasizes divergent thinking initially to identify a large number of ideas from different perspectives without judgement, and then convergent thinking to refine those ideas and select the ones that are worth considering. It is important to note that the ideas coming out of this phase are hypotheses that will be tested through prototypes. In keeping with the iterative nature of Design Thinking, the team may return to ideation several times in the process.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13</a:t>
            </a:fld>
            <a:endParaRPr lang="en-US"/>
          </a:p>
        </p:txBody>
      </p:sp>
    </p:spTree>
    <p:extLst>
      <p:ext uri="{BB962C8B-B14F-4D97-AF65-F5344CB8AC3E}">
        <p14:creationId xmlns:p14="http://schemas.microsoft.com/office/powerpoint/2010/main" val="275427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Cindy</a:t>
            </a:r>
          </a:p>
          <a:p>
            <a:pPr defTabSz="942289">
              <a:defRPr/>
            </a:pPr>
            <a:endParaRPr lang="en-US" dirty="0"/>
          </a:p>
          <a:p>
            <a:pPr defTabSz="942289">
              <a:defRPr/>
            </a:pPr>
            <a:r>
              <a:rPr lang="en-US" dirty="0"/>
              <a:t>This will be a facilitated activity which will be walked through with the audience.</a:t>
            </a:r>
          </a:p>
          <a:p>
            <a:endParaRPr lang="en-US" dirty="0"/>
          </a:p>
          <a:p>
            <a:r>
              <a:rPr lang="en-US" dirty="0"/>
              <a:t>Now we will use</a:t>
            </a:r>
            <a:r>
              <a:rPr lang="en-US" baseline="0" dirty="0"/>
              <a:t> the problem statements we developed in the last activity to generate ideas. We will be following the Design Thinking approach of divergent and then convergent thinking.</a:t>
            </a:r>
          </a:p>
          <a:p>
            <a:endParaRPr lang="en-US" baseline="0" dirty="0"/>
          </a:p>
          <a:p>
            <a:r>
              <a:rPr lang="en-US" baseline="0" dirty="0"/>
              <a:t>The first step will be for each member of the team to come with as many ideas as they can on improvements to the Academy of Management Journal based on the problem frames. Teams should be encouraged to think broadly and not limit your improvements to any one area, but think about changes in terms of content of the journal, format of the journal, delivery channels for the journal, etc. Each idea should be written on a sticky note and placed along with everyone else’s.</a:t>
            </a:r>
          </a:p>
          <a:p>
            <a:endParaRPr lang="en-US" baseline="0" dirty="0"/>
          </a:p>
          <a:p>
            <a:r>
              <a:rPr lang="en-US" baseline="0" dirty="0"/>
              <a:t>The team will then group the ideas into categories that make sense to the team by physically moving stickies into groups and labeling each group. This starts to take individual ideas and group them into solution concepts.</a:t>
            </a:r>
          </a:p>
          <a:p>
            <a:endParaRPr lang="en-US" baseline="0" dirty="0"/>
          </a:p>
          <a:p>
            <a:r>
              <a:rPr lang="en-US" baseline="0" dirty="0"/>
              <a:t>The final step will be to dot-vote on each solution concept. Each member of the team will have three “dots”. They can distribute these dots to the solution concepts as they see fit. For example, if they are passionate about one solution concept, they can assign all three of their dots to that concept. If they feel there are three different concepts that would be beneficial, they can distribute one dot to each concept. After all teams have assigned their dots, the concepts with the most dots will be the one to be explored further.</a:t>
            </a:r>
          </a:p>
          <a:p>
            <a:endParaRPr lang="en-US" baseline="0" dirty="0"/>
          </a:p>
          <a:p>
            <a:r>
              <a:rPr lang="en-US" baseline="0" dirty="0"/>
              <a:t>These concepts serve as “hypotheses” that should be explored further in the next phases</a:t>
            </a:r>
            <a:endParaRPr lang="en-US" dirty="0"/>
          </a:p>
          <a:p>
            <a:endParaRPr lang="en-US" dirty="0"/>
          </a:p>
        </p:txBody>
      </p:sp>
      <p:sp>
        <p:nvSpPr>
          <p:cNvPr id="4" name="Slide Number Placeholder 3"/>
          <p:cNvSpPr>
            <a:spLocks noGrp="1"/>
          </p:cNvSpPr>
          <p:nvPr>
            <p:ph type="sldNum" sz="quarter" idx="10"/>
          </p:nvPr>
        </p:nvSpPr>
        <p:spPr/>
        <p:txBody>
          <a:bodyPr/>
          <a:lstStyle/>
          <a:p>
            <a:fld id="{73BB822D-D5D3-42C5-8206-C7D8CD5575EC}" type="slidenum">
              <a:rPr lang="en-US" smtClean="0"/>
              <a:t>14</a:t>
            </a:fld>
            <a:endParaRPr lang="en-US"/>
          </a:p>
        </p:txBody>
      </p:sp>
    </p:spTree>
    <p:extLst>
      <p:ext uri="{BB962C8B-B14F-4D97-AF65-F5344CB8AC3E}">
        <p14:creationId xmlns:p14="http://schemas.microsoft.com/office/powerpoint/2010/main" val="604654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a:t>
            </a:r>
          </a:p>
        </p:txBody>
      </p:sp>
      <p:sp>
        <p:nvSpPr>
          <p:cNvPr id="4" name="Slide Number Placeholder 3"/>
          <p:cNvSpPr>
            <a:spLocks noGrp="1"/>
          </p:cNvSpPr>
          <p:nvPr>
            <p:ph type="sldNum" sz="quarter" idx="10"/>
          </p:nvPr>
        </p:nvSpPr>
        <p:spPr/>
        <p:txBody>
          <a:bodyPr/>
          <a:lstStyle/>
          <a:p>
            <a:fld id="{73BB822D-D5D3-42C5-8206-C7D8CD5575EC}" type="slidenum">
              <a:rPr lang="en-US" smtClean="0"/>
              <a:t>15</a:t>
            </a:fld>
            <a:endParaRPr lang="en-US"/>
          </a:p>
        </p:txBody>
      </p:sp>
    </p:spTree>
    <p:extLst>
      <p:ext uri="{BB962C8B-B14F-4D97-AF65-F5344CB8AC3E}">
        <p14:creationId xmlns:p14="http://schemas.microsoft.com/office/powerpoint/2010/main" val="57268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p:txBody>
      </p:sp>
      <p:sp>
        <p:nvSpPr>
          <p:cNvPr id="4" name="Slide Number Placeholder 3"/>
          <p:cNvSpPr>
            <a:spLocks noGrp="1"/>
          </p:cNvSpPr>
          <p:nvPr>
            <p:ph type="sldNum" sz="quarter" idx="10"/>
          </p:nvPr>
        </p:nvSpPr>
        <p:spPr/>
        <p:txBody>
          <a:bodyPr/>
          <a:lstStyle/>
          <a:p>
            <a:fld id="{6FCCDFB8-CE1E-4CEA-A9A7-0392F69410F3}" type="slidenum">
              <a:rPr lang="en-US" smtClean="0"/>
              <a:t>16</a:t>
            </a:fld>
            <a:endParaRPr lang="en-US"/>
          </a:p>
        </p:txBody>
      </p:sp>
    </p:spTree>
    <p:extLst>
      <p:ext uri="{BB962C8B-B14F-4D97-AF65-F5344CB8AC3E}">
        <p14:creationId xmlns:p14="http://schemas.microsoft.com/office/powerpoint/2010/main" val="2159769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a:p>
            <a:endParaRPr lang="en-US" dirty="0"/>
          </a:p>
          <a:p>
            <a:r>
              <a:rPr lang="en-US" dirty="0"/>
              <a:t>Again, we think of the results of the</a:t>
            </a:r>
            <a:r>
              <a:rPr lang="en-US" baseline="0" dirty="0"/>
              <a:t> Ideation phase as hypotheses. The next phase is to prototype and test these ideas. When we talk about prototyping in Design Thinking, it is usually a low-fidelity prototype, which means it is a simplistic representation of the idea that can elicit feedback quickly as opposed to a “proof of concept”. Prototypes can also be done for ideas that are not products through techniques like storyboards, which are used for prototyping service ideas, and wireframes, which are used for IT systems.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17</a:t>
            </a:fld>
            <a:endParaRPr lang="en-US"/>
          </a:p>
        </p:txBody>
      </p:sp>
    </p:spTree>
    <p:extLst>
      <p:ext uri="{BB962C8B-B14F-4D97-AF65-F5344CB8AC3E}">
        <p14:creationId xmlns:p14="http://schemas.microsoft.com/office/powerpoint/2010/main" val="164224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a:p>
            <a:endParaRPr lang="en-US" b="1" dirty="0"/>
          </a:p>
          <a:p>
            <a:r>
              <a:rPr lang="en-US" dirty="0"/>
              <a:t>For</a:t>
            </a:r>
            <a:r>
              <a:rPr lang="en-US" baseline="0" dirty="0"/>
              <a:t> our scenario, the prototype we will generate for feedback will be a “solution poster”. Each team will take their top solution concepts and develop a poster that describes the new and improved Academy of Management Journal. The posters should include visuals and a tagline. Remember the purpose of the poster is to obtain feedback on the solution concept, not to necessarily design a “proof of concept”</a:t>
            </a:r>
            <a:endParaRPr lang="en-US" dirty="0"/>
          </a:p>
        </p:txBody>
      </p:sp>
      <p:sp>
        <p:nvSpPr>
          <p:cNvPr id="4" name="Slide Number Placeholder 3"/>
          <p:cNvSpPr>
            <a:spLocks noGrp="1"/>
          </p:cNvSpPr>
          <p:nvPr>
            <p:ph type="sldNum" sz="quarter" idx="10"/>
          </p:nvPr>
        </p:nvSpPr>
        <p:spPr/>
        <p:txBody>
          <a:bodyPr/>
          <a:lstStyle/>
          <a:p>
            <a:fld id="{73BB822D-D5D3-42C5-8206-C7D8CD5575EC}" type="slidenum">
              <a:rPr lang="en-US" smtClean="0"/>
              <a:t>18</a:t>
            </a:fld>
            <a:endParaRPr lang="en-US"/>
          </a:p>
        </p:txBody>
      </p:sp>
    </p:spTree>
    <p:extLst>
      <p:ext uri="{BB962C8B-B14F-4D97-AF65-F5344CB8AC3E}">
        <p14:creationId xmlns:p14="http://schemas.microsoft.com/office/powerpoint/2010/main" val="2852797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p:txBody>
      </p:sp>
      <p:sp>
        <p:nvSpPr>
          <p:cNvPr id="4" name="Slide Number Placeholder 3"/>
          <p:cNvSpPr>
            <a:spLocks noGrp="1"/>
          </p:cNvSpPr>
          <p:nvPr>
            <p:ph type="sldNum" sz="quarter" idx="10"/>
          </p:nvPr>
        </p:nvSpPr>
        <p:spPr/>
        <p:txBody>
          <a:bodyPr/>
          <a:lstStyle/>
          <a:p>
            <a:fld id="{6FCCDFB8-CE1E-4CEA-A9A7-0392F69410F3}" type="slidenum">
              <a:rPr lang="en-US" smtClean="0"/>
              <a:t>19</a:t>
            </a:fld>
            <a:endParaRPr lang="en-US"/>
          </a:p>
        </p:txBody>
      </p:sp>
    </p:spTree>
    <p:extLst>
      <p:ext uri="{BB962C8B-B14F-4D97-AF65-F5344CB8AC3E}">
        <p14:creationId xmlns:p14="http://schemas.microsoft.com/office/powerpoint/2010/main" val="399334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a:p>
            <a:endParaRPr lang="en-US" b="1" dirty="0"/>
          </a:p>
          <a:p>
            <a:r>
              <a:rPr lang="en-US" dirty="0"/>
              <a:t>This slide provides an overview of the theory-practice gap, which is also</a:t>
            </a:r>
            <a:r>
              <a:rPr lang="en-US" baseline="0" dirty="0"/>
              <a:t> referred to in the literature as the “scholar-practitioner gap”. </a:t>
            </a:r>
          </a:p>
          <a:p>
            <a:endParaRPr lang="en-US" dirty="0">
              <a:hlinkClick r:id="rId3"/>
            </a:endParaRPr>
          </a:p>
          <a:p>
            <a:r>
              <a:rPr lang="en-US" dirty="0">
                <a:hlinkClick r:id="rId3"/>
              </a:rPr>
              <a:t>Cite the following </a:t>
            </a:r>
          </a:p>
          <a:p>
            <a:br>
              <a:rPr lang="en-US" dirty="0">
                <a:hlinkClick r:id="rId3"/>
              </a:rPr>
            </a:br>
            <a:r>
              <a:rPr lang="en-US" b="1" dirty="0"/>
              <a:t>Insider/outsider team research</a:t>
            </a:r>
          </a:p>
          <a:p>
            <a:pPr fontAlgn="t"/>
            <a:r>
              <a:rPr lang="en-US" dirty="0">
                <a:hlinkClick r:id="rId4"/>
              </a:rPr>
              <a:t>Jean </a:t>
            </a:r>
            <a:r>
              <a:rPr lang="en-US" dirty="0" err="1">
                <a:hlinkClick r:id="rId4"/>
              </a:rPr>
              <a:t>Bartunek</a:t>
            </a:r>
            <a:r>
              <a:rPr lang="en-US" dirty="0"/>
              <a:t>, </a:t>
            </a:r>
            <a:r>
              <a:rPr lang="en-US" dirty="0">
                <a:hlinkClick r:id="rId5"/>
              </a:rPr>
              <a:t>Meryl Reis Louis</a:t>
            </a:r>
            <a:endParaRPr lang="en-US" dirty="0"/>
          </a:p>
          <a:p>
            <a:pPr fontAlgn="t"/>
            <a:r>
              <a:rPr lang="en-US" dirty="0"/>
              <a:t>Sage Publications, May 14, 1996 </a:t>
            </a:r>
          </a:p>
          <a:p>
            <a:pPr rtl="0" fontAlgn="t"/>
            <a:r>
              <a:rPr lang="en-US" dirty="0"/>
              <a:t>The joint relationships between outside researchers and the people inside the setting being researched are examined in Insider/Outsider Team Research. Jean M. </a:t>
            </a:r>
            <a:r>
              <a:rPr lang="en-US" dirty="0" err="1"/>
              <a:t>Bartunek</a:t>
            </a:r>
            <a:r>
              <a:rPr lang="en-US" dirty="0"/>
              <a:t> and Meryl Reis Louis consider not only the relationship between insider and outsider but also the implications for the quality of knowledge gained from such research. The book begins with a consideration of the theoretical bases of insider/outsider research, provides a primer on conducting such research, and contains an extended example of insider/outsider collaboration. Finally, the authors examine the practical and ethical challenges inherent to this sort of research. Insider/Outsider Team Research will be an invaluable guide to the organizational researcher.</a:t>
            </a:r>
          </a:p>
          <a:p>
            <a:r>
              <a:rPr lang="en-US" baseline="0" dirty="0"/>
              <a:t> </a:t>
            </a:r>
            <a:endParaRPr lang="en-US" b="1" dirty="0"/>
          </a:p>
        </p:txBody>
      </p:sp>
      <p:sp>
        <p:nvSpPr>
          <p:cNvPr id="4" name="Slide Number Placeholder 3"/>
          <p:cNvSpPr>
            <a:spLocks noGrp="1"/>
          </p:cNvSpPr>
          <p:nvPr>
            <p:ph type="sldNum" sz="quarter" idx="10"/>
          </p:nvPr>
        </p:nvSpPr>
        <p:spPr/>
        <p:txBody>
          <a:bodyPr/>
          <a:lstStyle/>
          <a:p>
            <a:fld id="{6FCCDFB8-CE1E-4CEA-A9A7-0392F69410F3}" type="slidenum">
              <a:rPr lang="en-US" smtClean="0"/>
              <a:t>2</a:t>
            </a:fld>
            <a:endParaRPr lang="en-US"/>
          </a:p>
        </p:txBody>
      </p:sp>
    </p:spTree>
    <p:extLst>
      <p:ext uri="{BB962C8B-B14F-4D97-AF65-F5344CB8AC3E}">
        <p14:creationId xmlns:p14="http://schemas.microsoft.com/office/powerpoint/2010/main" val="4273640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 and Awais</a:t>
            </a:r>
          </a:p>
          <a:p>
            <a:endParaRPr lang="en-US" b="1" dirty="0"/>
          </a:p>
          <a:p>
            <a:r>
              <a:rPr lang="en-US" dirty="0"/>
              <a:t>This</a:t>
            </a:r>
            <a:r>
              <a:rPr lang="en-US" baseline="0" dirty="0"/>
              <a:t> slide represents our own lessons learned in applying Design Thinking to MITRE’s internal research program over the past fiscal year.</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20</a:t>
            </a:fld>
            <a:endParaRPr lang="en-US"/>
          </a:p>
        </p:txBody>
      </p:sp>
    </p:spTree>
    <p:extLst>
      <p:ext uri="{BB962C8B-B14F-4D97-AF65-F5344CB8AC3E}">
        <p14:creationId xmlns:p14="http://schemas.microsoft.com/office/powerpoint/2010/main" val="87769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a:p>
            <a:endParaRPr lang="en-US" dirty="0"/>
          </a:p>
          <a:p>
            <a:r>
              <a:rPr lang="en-US" dirty="0"/>
              <a:t>Emphasize that we have done</a:t>
            </a:r>
            <a:r>
              <a:rPr lang="en-US" baseline="0" dirty="0"/>
              <a:t> this to some success already internally within MITRE and will be sharing our lessons learned after we walk through the workshop activities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3</a:t>
            </a:fld>
            <a:endParaRPr lang="en-US"/>
          </a:p>
        </p:txBody>
      </p:sp>
    </p:spTree>
    <p:extLst>
      <p:ext uri="{BB962C8B-B14F-4D97-AF65-F5344CB8AC3E}">
        <p14:creationId xmlns:p14="http://schemas.microsoft.com/office/powerpoint/2010/main" val="26570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a:t>
            </a:r>
          </a:p>
          <a:p>
            <a:endParaRPr lang="en-US" dirty="0"/>
          </a:p>
          <a:p>
            <a:r>
              <a:rPr lang="en-US" dirty="0"/>
              <a:t>There is no one universal</a:t>
            </a:r>
            <a:r>
              <a:rPr lang="en-US" baseline="0" dirty="0"/>
              <a:t> definition of Design Thinking. This slide shows definitions from three of the leading researchers and practitioners of design thinking. The common elements between the definitions yield that Design Thinking is a human-centered problem solving approach that emphasizes empathy with end-users or customers and rapid prototyping. </a:t>
            </a:r>
            <a:r>
              <a:rPr lang="en-US" dirty="0"/>
              <a:t>While Design Thinking got its start in product development,</a:t>
            </a:r>
            <a:r>
              <a:rPr lang="en-US" baseline="0" dirty="0"/>
              <a:t> it has since expanded in recent years and is being used in a variety of settings. </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4</a:t>
            </a:fld>
            <a:endParaRPr lang="en-US"/>
          </a:p>
        </p:txBody>
      </p:sp>
    </p:spTree>
    <p:extLst>
      <p:ext uri="{BB962C8B-B14F-4D97-AF65-F5344CB8AC3E}">
        <p14:creationId xmlns:p14="http://schemas.microsoft.com/office/powerpoint/2010/main" val="192080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a:t>
            </a:r>
          </a:p>
          <a:p>
            <a:endParaRPr lang="en-US" dirty="0"/>
          </a:p>
          <a:p>
            <a:r>
              <a:rPr lang="en-US" dirty="0"/>
              <a:t>Design Thinking is not a silver bullet. The circumstances in which Design Thinking can</a:t>
            </a:r>
            <a:r>
              <a:rPr lang="en-US" baseline="0" dirty="0"/>
              <a:t> be most useful is to address “wicked problems” which are defined in the literature as problems that are large, complex, and filled with uncertainties. Design Thinking can help provide a structured way to explore these types of problems in a data driven fashion by a combination of qualitative techniques to obtain insights as well as hypothesis testing of various alternatives.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5</a:t>
            </a:fld>
            <a:endParaRPr lang="en-US"/>
          </a:p>
        </p:txBody>
      </p:sp>
    </p:spTree>
    <p:extLst>
      <p:ext uri="{BB962C8B-B14F-4D97-AF65-F5344CB8AC3E}">
        <p14:creationId xmlns:p14="http://schemas.microsoft.com/office/powerpoint/2010/main" val="314521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a:t>
            </a:r>
          </a:p>
          <a:p>
            <a:endParaRPr lang="en-US" dirty="0"/>
          </a:p>
          <a:p>
            <a:r>
              <a:rPr lang="en-US" dirty="0"/>
              <a:t>This slide shows various different depictions</a:t>
            </a:r>
            <a:r>
              <a:rPr lang="en-US" baseline="0" dirty="0"/>
              <a:t> of the Design Thinking process by leading academic and practitioner groups. While they have some variation, they all begin with exploring a problem space through empathizing with customers or the end-user using ethnographic techniques. There is also a component of ideation in each process. Ideation refers to structured brainstorming that emphasizes divergent then convergent thinking to develop many out-of-the-box ideas and then focus the team on selecting a subset of those ideas to take further. The tail end of all of the processes include iterative prototyping and testing ideas for feedback. As we will discuss, prototypes here do not refer to “proofs of concept” but rather low-fidelity prototypes that are encouraged to get feedback.</a:t>
            </a:r>
          </a:p>
          <a:p>
            <a:endParaRPr lang="en-US" baseline="0" dirty="0"/>
          </a:p>
          <a:p>
            <a:r>
              <a:rPr lang="en-US" baseline="0" dirty="0"/>
              <a:t>While all of the processes are depicted as linear, in reality, the process steps are iterative. For example, after prototyping an idea, the team may uncover another problem area that needs to be explored and ideated.</a:t>
            </a:r>
          </a:p>
          <a:p>
            <a:endParaRPr lang="en-US" baseline="0" dirty="0"/>
          </a:p>
          <a:p>
            <a:r>
              <a:rPr lang="en-US" baseline="0" dirty="0"/>
              <a:t>For the remainder of this briefing, we will use the Stanford process.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6</a:t>
            </a:fld>
            <a:endParaRPr lang="en-US"/>
          </a:p>
        </p:txBody>
      </p:sp>
    </p:spTree>
    <p:extLst>
      <p:ext uri="{BB962C8B-B14F-4D97-AF65-F5344CB8AC3E}">
        <p14:creationId xmlns:p14="http://schemas.microsoft.com/office/powerpoint/2010/main" val="261454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p:txBody>
      </p:sp>
      <p:sp>
        <p:nvSpPr>
          <p:cNvPr id="4" name="Slide Number Placeholder 3"/>
          <p:cNvSpPr>
            <a:spLocks noGrp="1"/>
          </p:cNvSpPr>
          <p:nvPr>
            <p:ph type="sldNum" sz="quarter" idx="10"/>
          </p:nvPr>
        </p:nvSpPr>
        <p:spPr/>
        <p:txBody>
          <a:bodyPr/>
          <a:lstStyle/>
          <a:p>
            <a:fld id="{73BB822D-D5D3-42C5-8206-C7D8CD5575EC}" type="slidenum">
              <a:rPr lang="en-US" smtClean="0"/>
              <a:t>7</a:t>
            </a:fld>
            <a:endParaRPr lang="en-US"/>
          </a:p>
        </p:txBody>
      </p:sp>
    </p:spTree>
    <p:extLst>
      <p:ext uri="{BB962C8B-B14F-4D97-AF65-F5344CB8AC3E}">
        <p14:creationId xmlns:p14="http://schemas.microsoft.com/office/powerpoint/2010/main" val="145784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p:txBody>
      </p:sp>
      <p:sp>
        <p:nvSpPr>
          <p:cNvPr id="4" name="Slide Number Placeholder 3"/>
          <p:cNvSpPr>
            <a:spLocks noGrp="1"/>
          </p:cNvSpPr>
          <p:nvPr>
            <p:ph type="sldNum" sz="quarter" idx="10"/>
          </p:nvPr>
        </p:nvSpPr>
        <p:spPr/>
        <p:txBody>
          <a:bodyPr/>
          <a:lstStyle/>
          <a:p>
            <a:fld id="{6FCCDFB8-CE1E-4CEA-A9A7-0392F69410F3}" type="slidenum">
              <a:rPr lang="en-US" smtClean="0"/>
              <a:t>8</a:t>
            </a:fld>
            <a:endParaRPr lang="en-US"/>
          </a:p>
        </p:txBody>
      </p:sp>
    </p:spTree>
    <p:extLst>
      <p:ext uri="{BB962C8B-B14F-4D97-AF65-F5344CB8AC3E}">
        <p14:creationId xmlns:p14="http://schemas.microsoft.com/office/powerpoint/2010/main" val="192983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Awais</a:t>
            </a:r>
          </a:p>
          <a:p>
            <a:endParaRPr lang="en-US" dirty="0"/>
          </a:p>
          <a:p>
            <a:r>
              <a:rPr lang="en-US" dirty="0"/>
              <a:t>The first portion of the Design Thinking process is geared on exploring the problem domain. The</a:t>
            </a:r>
            <a:r>
              <a:rPr lang="en-US" baseline="0" dirty="0"/>
              <a:t> phases of the Design Thinking process that aligns with problem exploration is the “Empathize” and “Define” phase. In keeping with the principles of Design Thinking, the emphasis in these phases is understanding the customer’s perspective and reframing problem statements that drive the rest of the process.</a:t>
            </a:r>
          </a:p>
          <a:p>
            <a:endParaRPr lang="en-US" baseline="0" dirty="0"/>
          </a:p>
          <a:p>
            <a:r>
              <a:rPr lang="en-US" baseline="0" dirty="0"/>
              <a:t>The primary method for gaining these insights is through observation and interviews with customers to understand their perspective.</a:t>
            </a:r>
          </a:p>
          <a:p>
            <a:endParaRPr lang="en-US" baseline="0" dirty="0"/>
          </a:p>
          <a:p>
            <a:r>
              <a:rPr lang="en-US" baseline="0" dirty="0"/>
              <a:t>There are a few tools shown here which are used in these phases. The first is the empathy map, which is used to help put ourselves in the shoes of the customer and understand what they’re seeing, hearing, thinking/feeling, and saying/doing. By putting ourselves in the shoes of the customer, we can identify pains and gains which serve as insights that may shape problem statements. </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9</a:t>
            </a:fld>
            <a:endParaRPr lang="en-US"/>
          </a:p>
        </p:txBody>
      </p:sp>
    </p:spTree>
    <p:extLst>
      <p:ext uri="{BB962C8B-B14F-4D97-AF65-F5344CB8AC3E}">
        <p14:creationId xmlns:p14="http://schemas.microsoft.com/office/powerpoint/2010/main" val="413546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3F90A-A0D1-484B-8BBA-9EF14EDA416A}" type="datetime1">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36499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99465-E979-4CA4-9A3D-F2C05ED07053}" type="datetime1">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399408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46A1F-9373-4101-81E0-CCB27F201577}" type="datetime1">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286746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Layout">
    <p:spTree>
      <p:nvGrpSpPr>
        <p:cNvPr id="1" name=""/>
        <p:cNvGrpSpPr/>
        <p:nvPr/>
      </p:nvGrpSpPr>
      <p:grpSpPr>
        <a:xfrm>
          <a:off x="0" y="0"/>
          <a:ext cx="0" cy="0"/>
          <a:chOff x="0" y="0"/>
          <a:chExt cx="0" cy="0"/>
        </a:xfrm>
      </p:grpSpPr>
      <p:grpSp>
        <p:nvGrpSpPr>
          <p:cNvPr id="3" name="Group 2"/>
          <p:cNvGrpSpPr/>
          <p:nvPr userDrawn="1"/>
        </p:nvGrpSpPr>
        <p:grpSpPr>
          <a:xfrm>
            <a:off x="803562" y="2057400"/>
            <a:ext cx="7536873" cy="2743200"/>
            <a:chOff x="685800" y="2057400"/>
            <a:chExt cx="10744200" cy="2743200"/>
          </a:xfrm>
        </p:grpSpPr>
        <p:cxnSp>
          <p:nvCxnSpPr>
            <p:cNvPr id="24" name="Straight Connector 23"/>
            <p:cNvCxnSpPr/>
            <p:nvPr userDrawn="1"/>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6" name="Rectangle 9"/>
          <p:cNvSpPr>
            <a:spLocks noGrp="1" noChangeArrowheads="1"/>
          </p:cNvSpPr>
          <p:nvPr>
            <p:ph type="ctrTitle" sz="quarter" hasCustomPrompt="1"/>
          </p:nvPr>
        </p:nvSpPr>
        <p:spPr>
          <a:xfrm>
            <a:off x="923636" y="2424417"/>
            <a:ext cx="7333674" cy="2013359"/>
          </a:xfrm>
        </p:spPr>
        <p:txBody>
          <a:bodyPr anchor="ctr" anchorCtr="0">
            <a:noAutofit/>
          </a:bodyPr>
          <a:lstStyle>
            <a:lvl1pPr algn="ctr">
              <a:lnSpc>
                <a:spcPts val="4400"/>
              </a:lnSpc>
              <a:defRPr sz="3600" b="1">
                <a:solidFill>
                  <a:srgbClr val="002060"/>
                </a:solidFill>
                <a:latin typeface="+mj-lt"/>
                <a:cs typeface="Times New Roman" pitchFamily="18" charset="0"/>
              </a:defRPr>
            </a:lvl1pPr>
          </a:lstStyle>
          <a:p>
            <a:r>
              <a:rPr lang="en-US" dirty="0"/>
              <a:t>Divider Slide – Section Title here</a:t>
            </a:r>
          </a:p>
        </p:txBody>
      </p:sp>
      <p:sp>
        <p:nvSpPr>
          <p:cNvPr id="6" name="Slide Number Placeholder 6"/>
          <p:cNvSpPr>
            <a:spLocks noGrp="1"/>
          </p:cNvSpPr>
          <p:nvPr>
            <p:ph type="sldNum" sz="quarter" idx="12"/>
          </p:nvPr>
        </p:nvSpPr>
        <p:spPr>
          <a:xfrm>
            <a:off x="6457950" y="6356351"/>
            <a:ext cx="2057400" cy="365125"/>
          </a:xfrm>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165790291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1246"/>
          </a:xfrm>
        </p:spPr>
        <p:txBody>
          <a:bodyPr/>
          <a:lstStyle>
            <a:lvl1pPr>
              <a:defRPr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28650" y="1661375"/>
            <a:ext cx="7886700" cy="4537814"/>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D558FF-928B-487B-AA25-D46858B6A2AA}" type="datetime1">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3DEF2-8E39-4EDE-B6F6-719DC957FC71}" type="slidenum">
              <a:rPr lang="en-US" smtClean="0"/>
              <a:t>‹#›</a:t>
            </a:fld>
            <a:endParaRPr lang="en-US"/>
          </a:p>
        </p:txBody>
      </p:sp>
      <p:cxnSp>
        <p:nvCxnSpPr>
          <p:cNvPr id="8" name="Straight Connector 7"/>
          <p:cNvCxnSpPr/>
          <p:nvPr userDrawn="1"/>
        </p:nvCxnSpPr>
        <p:spPr>
          <a:xfrm>
            <a:off x="628650" y="1397092"/>
            <a:ext cx="7886700" cy="1"/>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41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1E6724-5D28-4C7F-A63D-2E5D405AE9AE}" type="datetime1">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157836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745F5-D3BC-49A0-9DE6-DCF442F4EAB2}" type="datetime1">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134891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374562-ACC1-49AB-B41A-BD0C7785688D}" type="datetime1">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317694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B547D0-37D0-490A-AF27-773A2F61E900}" type="datetime1">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217746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8AAA-B88E-4E06-9D70-4999836C4EF0}" type="datetime1">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42285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CF8E53-0109-44E2-998D-D09F821F10B1}" type="datetime1">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258368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E5A9B1-D7EF-48B2-ABC0-A39E39C717FD}" type="datetime1">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3DEF2-8E39-4EDE-B6F6-719DC957FC71}" type="slidenum">
              <a:rPr lang="en-US" smtClean="0"/>
              <a:t>‹#›</a:t>
            </a:fld>
            <a:endParaRPr lang="en-US"/>
          </a:p>
        </p:txBody>
      </p:sp>
    </p:spTree>
    <p:extLst>
      <p:ext uri="{BB962C8B-B14F-4D97-AF65-F5344CB8AC3E}">
        <p14:creationId xmlns:p14="http://schemas.microsoft.com/office/powerpoint/2010/main" val="244073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42441-A248-4398-B630-5B8537ECA0F7}" type="datetime1">
              <a:rPr lang="en-US" smtClean="0"/>
              <a:t>8/3/2017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3DEF2-8E39-4EDE-B6F6-719DC957FC71}" type="slidenum">
              <a:rPr lang="en-US" smtClean="0"/>
              <a:t>‹#›</a:t>
            </a:fld>
            <a:endParaRPr lang="en-US"/>
          </a:p>
        </p:txBody>
      </p:sp>
    </p:spTree>
    <p:extLst>
      <p:ext uri="{BB962C8B-B14F-4D97-AF65-F5344CB8AC3E}">
        <p14:creationId xmlns:p14="http://schemas.microsoft.com/office/powerpoint/2010/main" val="41092092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jeanneliedtka.com/" TargetMode="External"/><Relationship Id="rId5" Type="http://schemas.openxmlformats.org/officeDocument/2006/relationships/hyperlink" Target="https://www.ideo.org/approach" TargetMode="External"/><Relationship Id="rId4" Type="http://schemas.openxmlformats.org/officeDocument/2006/relationships/hyperlink" Target="https://dschool.stanford.edu/resources/the-bootcamp-bootle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1084" y="312676"/>
            <a:ext cx="8082054" cy="1200329"/>
          </a:xfrm>
        </p:spPr>
        <p:txBody>
          <a:bodyPr wrap="square">
            <a:spAutoFit/>
          </a:bodyPr>
          <a:lstStyle/>
          <a:p>
            <a:pPr>
              <a:lnSpc>
                <a:spcPct val="100000"/>
              </a:lnSpc>
            </a:pPr>
            <a:r>
              <a:rPr lang="en-GB" sz="3600" dirty="0"/>
              <a:t>Bridging the Theory-Practice Gap </a:t>
            </a:r>
            <a:br>
              <a:rPr lang="en-GB" sz="3600" dirty="0"/>
            </a:br>
            <a:r>
              <a:rPr lang="en-GB" sz="3600" dirty="0"/>
              <a:t>through Design Thinking</a:t>
            </a:r>
            <a:endParaRPr lang="en-US" sz="3600" dirty="0"/>
          </a:p>
        </p:txBody>
      </p:sp>
      <p:sp>
        <p:nvSpPr>
          <p:cNvPr id="5" name="Subtitle 4"/>
          <p:cNvSpPr>
            <a:spLocks noGrp="1"/>
          </p:cNvSpPr>
          <p:nvPr>
            <p:ph type="subTitle" idx="1"/>
          </p:nvPr>
        </p:nvSpPr>
        <p:spPr>
          <a:xfrm>
            <a:off x="1003824" y="4587733"/>
            <a:ext cx="7220650" cy="757130"/>
          </a:xfrm>
        </p:spPr>
        <p:txBody>
          <a:bodyPr wrap="square">
            <a:spAutoFit/>
          </a:bodyPr>
          <a:lstStyle/>
          <a:p>
            <a:pPr>
              <a:buClr>
                <a:srgbClr val="80A644"/>
              </a:buClr>
              <a:buSzPct val="85000"/>
              <a:defRPr/>
            </a:pPr>
            <a:r>
              <a:rPr lang="en-US" spc="140" dirty="0"/>
              <a:t>Awais Sheikh – asheikh@mitre.org</a:t>
            </a:r>
            <a:br>
              <a:rPr lang="en-US" spc="140" dirty="0"/>
            </a:br>
            <a:r>
              <a:rPr lang="en-US" spc="140" dirty="0"/>
              <a:t>Cynthia Gilmer – cgilmer@mitre.org</a:t>
            </a:r>
          </a:p>
        </p:txBody>
      </p:sp>
      <p:pic>
        <p:nvPicPr>
          <p:cNvPr id="6" name="Picture 5" descr="Kısaca cesaret; “korku, acı, risk, belirsizlik veya tehdit ile ..."/>
          <p:cNvPicPr>
            <a:picLocks noChangeAspect="1"/>
          </p:cNvPicPr>
          <p:nvPr/>
        </p:nvPicPr>
        <p:blipFill rotWithShape="1">
          <a:blip r:embed="rId3">
            <a:extLst>
              <a:ext uri="{28A0092B-C50C-407E-A947-70E740481C1C}">
                <a14:useLocalDpi xmlns:a14="http://schemas.microsoft.com/office/drawing/2010/main" val="0"/>
              </a:ext>
            </a:extLst>
          </a:blip>
          <a:srcRect r="3961"/>
          <a:stretch/>
        </p:blipFill>
        <p:spPr>
          <a:xfrm>
            <a:off x="1828800" y="1525705"/>
            <a:ext cx="5511877" cy="2869618"/>
          </a:xfrm>
          <a:prstGeom prst="rect">
            <a:avLst/>
          </a:prstGeom>
        </p:spPr>
      </p:pic>
      <p:sp>
        <p:nvSpPr>
          <p:cNvPr id="3" name="TextBox 2"/>
          <p:cNvSpPr txBox="1"/>
          <p:nvPr/>
        </p:nvSpPr>
        <p:spPr>
          <a:xfrm>
            <a:off x="1881543" y="5537274"/>
            <a:ext cx="5421136" cy="646331"/>
          </a:xfrm>
          <a:prstGeom prst="rect">
            <a:avLst/>
          </a:prstGeom>
          <a:noFill/>
        </p:spPr>
        <p:txBody>
          <a:bodyPr wrap="square" rtlCol="0">
            <a:spAutoFit/>
          </a:bodyPr>
          <a:lstStyle/>
          <a:p>
            <a:pPr algn="ctr"/>
            <a:r>
              <a:rPr lang="en-US" sz="1200" dirty="0"/>
              <a:t>The authors’ affiliation with The MITRE Corporation is provided for identification purposes only, and is not intended to convey or imply MITRE''s concurrence with, or support for, the positions, opinions, or viewpoints expressed by the authors.</a:t>
            </a:r>
          </a:p>
        </p:txBody>
      </p:sp>
      <p:sp>
        <p:nvSpPr>
          <p:cNvPr id="7" name="Rectangle 6"/>
          <p:cNvSpPr/>
          <p:nvPr/>
        </p:nvSpPr>
        <p:spPr>
          <a:xfrm>
            <a:off x="1925619" y="6183605"/>
            <a:ext cx="5377060" cy="276999"/>
          </a:xfrm>
          <a:prstGeom prst="rect">
            <a:avLst/>
          </a:prstGeom>
        </p:spPr>
        <p:txBody>
          <a:bodyPr wrap="square">
            <a:spAutoFit/>
          </a:bodyPr>
          <a:lstStyle/>
          <a:p>
            <a:pPr algn="ctr"/>
            <a:r>
              <a:rPr lang="en-US" sz="1200" dirty="0">
                <a:ea typeface="Calibri" panose="020F0502020204030204" pitchFamily="34" charset="0"/>
              </a:rPr>
              <a:t>Approved for Public Release; Distribution Unlimited. Case Number 17-2683</a:t>
            </a:r>
            <a:endParaRPr lang="en-US" sz="1200" dirty="0"/>
          </a:p>
        </p:txBody>
      </p:sp>
    </p:spTree>
    <p:extLst>
      <p:ext uri="{BB962C8B-B14F-4D97-AF65-F5344CB8AC3E}">
        <p14:creationId xmlns:p14="http://schemas.microsoft.com/office/powerpoint/2010/main" val="107584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559774"/>
            <a:ext cx="8284061" cy="5161702"/>
          </a:xfrm>
        </p:spPr>
        <p:txBody>
          <a:bodyPr>
            <a:noAutofit/>
          </a:bodyPr>
          <a:lstStyle/>
          <a:p>
            <a:pPr marL="0" indent="0">
              <a:buNone/>
            </a:pPr>
            <a:r>
              <a:rPr lang="en-US" sz="1800" b="1" dirty="0"/>
              <a:t>Activity Goal</a:t>
            </a:r>
            <a:r>
              <a:rPr lang="en-US" sz="1800" dirty="0"/>
              <a:t>: Better understand the practitioner’s view of the content in the existing Academy of Management Journal and define some problem statements that can be used to brainstorm solutions.</a:t>
            </a:r>
          </a:p>
          <a:p>
            <a:pPr marL="0" indent="0">
              <a:buNone/>
            </a:pPr>
            <a:r>
              <a:rPr lang="en-US" sz="1800" b="1" dirty="0"/>
              <a:t>Steps:</a:t>
            </a:r>
          </a:p>
          <a:p>
            <a:pPr marL="457200" indent="-457200">
              <a:buFont typeface="+mj-lt"/>
              <a:buAutoNum type="arabicPeriod"/>
            </a:pPr>
            <a:r>
              <a:rPr lang="en-US" sz="1700" dirty="0"/>
              <a:t>List on a flip chart sheet various stakeholders who might be considered target practitioners for management research.</a:t>
            </a:r>
          </a:p>
          <a:p>
            <a:pPr marL="457200" indent="-457200">
              <a:buFont typeface="+mj-lt"/>
              <a:buAutoNum type="arabicPeriod"/>
            </a:pPr>
            <a:r>
              <a:rPr lang="en-US" sz="1700" dirty="0"/>
              <a:t>Select one stakeholder group, and try to define a persona that embodies that stakeholder group on a flip chart. Personas should be detailed in that they should have a name, a title, the company/organization they work for, number of years of experience, level of education, work and personal habits, etc. </a:t>
            </a:r>
          </a:p>
          <a:p>
            <a:pPr marL="457200" indent="-457200">
              <a:buFont typeface="+mj-lt"/>
              <a:buAutoNum type="arabicPeriod"/>
            </a:pPr>
            <a:r>
              <a:rPr lang="en-US" sz="1700" dirty="0"/>
              <a:t>Using the template provided, complete an Empathy Map based on the persona. The empathy map should reflect the perspective of the persona reading an existing AOM publication. Use sticky notes and add </a:t>
            </a:r>
            <a:r>
              <a:rPr lang="en-US" sz="1700" i="1" dirty="0"/>
              <a:t>your</a:t>
            </a:r>
            <a:r>
              <a:rPr lang="en-US" sz="1700" dirty="0"/>
              <a:t> insights to the Empathy Map. </a:t>
            </a:r>
          </a:p>
          <a:p>
            <a:pPr marL="457200" indent="-457200">
              <a:buFont typeface="+mj-lt"/>
              <a:buAutoNum type="arabicPeriod"/>
            </a:pPr>
            <a:r>
              <a:rPr lang="en-US" sz="1700" dirty="0"/>
              <a:t>Develop problem statements based on the insights gained. Problem statements should be in the format of “How Might We…” and are meant to frame different aspects of the problem. Write these statements on sticky notes and post them on flip chart.</a:t>
            </a:r>
          </a:p>
        </p:txBody>
      </p:sp>
      <p:sp>
        <p:nvSpPr>
          <p:cNvPr id="4" name="Slide Number Placeholder 3"/>
          <p:cNvSpPr>
            <a:spLocks noGrp="1"/>
          </p:cNvSpPr>
          <p:nvPr>
            <p:ph type="sldNum" sz="quarter" idx="12"/>
          </p:nvPr>
        </p:nvSpPr>
        <p:spPr/>
        <p:txBody>
          <a:bodyPr/>
          <a:lstStyle/>
          <a:p>
            <a:fld id="{8D83DEF2-8E39-4EDE-B6F6-719DC957FC71}" type="slidenum">
              <a:rPr lang="en-US" smtClean="0"/>
              <a:t>10</a:t>
            </a:fld>
            <a:endParaRPr lang="en-US"/>
          </a:p>
        </p:txBody>
      </p:sp>
      <p:sp>
        <p:nvSpPr>
          <p:cNvPr id="24" name="Title 1"/>
          <p:cNvSpPr>
            <a:spLocks noGrp="1"/>
          </p:cNvSpPr>
          <p:nvPr/>
        </p:nvSpPr>
        <p:spPr>
          <a:xfrm>
            <a:off x="169054" y="129081"/>
            <a:ext cx="5761694" cy="871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en-US" sz="3200" dirty="0"/>
              <a:t>Exploring the Problem Domain: Activity Instructions</a:t>
            </a:r>
          </a:p>
        </p:txBody>
      </p:sp>
      <p:pic>
        <p:nvPicPr>
          <p:cNvPr id="25" name="Picture 24"/>
          <p:cNvPicPr>
            <a:picLocks noChangeAspect="1"/>
          </p:cNvPicPr>
          <p:nvPr/>
        </p:nvPicPr>
        <p:blipFill>
          <a:blip r:embed="rId3"/>
          <a:stretch>
            <a:fillRect/>
          </a:stretch>
        </p:blipFill>
        <p:spPr>
          <a:xfrm>
            <a:off x="7456764" y="71365"/>
            <a:ext cx="1118133" cy="879733"/>
          </a:xfrm>
          <a:prstGeom prst="rect">
            <a:avLst/>
          </a:prstGeom>
          <a:ln>
            <a:noFill/>
          </a:ln>
          <a:effectLst>
            <a:outerShdw blurRad="292100" dist="139700" dir="2700000" algn="tl" rotWithShape="0">
              <a:srgbClr val="333333">
                <a:alpha val="65000"/>
              </a:srgbClr>
            </a:outerShdw>
          </a:effectLst>
        </p:spPr>
      </p:pic>
      <p:pic>
        <p:nvPicPr>
          <p:cNvPr id="26" name="Picture 25" descr="이 젤, 캔버스, 그림, 아티스트, 스탠드, 예술, 페인트"/>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476" y="92887"/>
            <a:ext cx="438501" cy="877002"/>
          </a:xfrm>
          <a:prstGeom prst="rect">
            <a:avLst/>
          </a:prstGeom>
        </p:spPr>
      </p:pic>
      <p:sp>
        <p:nvSpPr>
          <p:cNvPr id="27" name="TextBox 10"/>
          <p:cNvSpPr txBox="1"/>
          <p:nvPr/>
        </p:nvSpPr>
        <p:spPr>
          <a:xfrm>
            <a:off x="5212136" y="1010858"/>
            <a:ext cx="88517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Flip Chart</a:t>
            </a:r>
          </a:p>
        </p:txBody>
      </p:sp>
      <p:sp>
        <p:nvSpPr>
          <p:cNvPr id="28" name="TextBox 11"/>
          <p:cNvSpPr txBox="1"/>
          <p:nvPr/>
        </p:nvSpPr>
        <p:spPr>
          <a:xfrm>
            <a:off x="479857" y="1025060"/>
            <a:ext cx="2570044"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b="1" dirty="0"/>
              <a:t>Time Allotted: </a:t>
            </a:r>
            <a:r>
              <a:rPr lang="en-US" sz="1400" dirty="0"/>
              <a:t>30 minutes</a:t>
            </a:r>
          </a:p>
        </p:txBody>
      </p:sp>
      <p:pic>
        <p:nvPicPr>
          <p:cNvPr id="29" name="Picture 28" descr="Αυτοκόλλητες σημειώσεις στην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2622" y="34337"/>
            <a:ext cx="1004816" cy="1001920"/>
          </a:xfrm>
          <a:prstGeom prst="rect">
            <a:avLst/>
          </a:prstGeom>
        </p:spPr>
      </p:pic>
      <p:sp>
        <p:nvSpPr>
          <p:cNvPr id="30" name="TextBox 14"/>
          <p:cNvSpPr txBox="1"/>
          <p:nvPr/>
        </p:nvSpPr>
        <p:spPr>
          <a:xfrm>
            <a:off x="6360988" y="1061772"/>
            <a:ext cx="72808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Stickies</a:t>
            </a:r>
          </a:p>
        </p:txBody>
      </p:sp>
      <p:sp>
        <p:nvSpPr>
          <p:cNvPr id="31" name="TextBox 15"/>
          <p:cNvSpPr txBox="1"/>
          <p:nvPr/>
        </p:nvSpPr>
        <p:spPr>
          <a:xfrm>
            <a:off x="7191202" y="1031825"/>
            <a:ext cx="1783745"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Empathy Map Poster</a:t>
            </a:r>
          </a:p>
        </p:txBody>
      </p:sp>
      <p:sp>
        <p:nvSpPr>
          <p:cNvPr id="32" name="Rectangle 31"/>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275139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ısaca cesaret; “korku, acı, risk, belirsizlik veya tehdit ile ..."/>
          <p:cNvPicPr>
            <a:picLocks noChangeAspect="1"/>
          </p:cNvPicPr>
          <p:nvPr/>
        </p:nvPicPr>
        <p:blipFill rotWithShape="1">
          <a:blip r:embed="rId3">
            <a:extLst>
              <a:ext uri="{28A0092B-C50C-407E-A947-70E740481C1C}">
                <a14:useLocalDpi xmlns:a14="http://schemas.microsoft.com/office/drawing/2010/main" val="0"/>
              </a:ext>
            </a:extLst>
          </a:blip>
          <a:srcRect r="3961"/>
          <a:stretch/>
        </p:blipFill>
        <p:spPr>
          <a:xfrm>
            <a:off x="658632" y="1611831"/>
            <a:ext cx="8185484" cy="4261563"/>
          </a:xfrm>
          <a:prstGeom prst="rect">
            <a:avLst/>
          </a:prstGeom>
        </p:spPr>
      </p:pic>
      <p:sp>
        <p:nvSpPr>
          <p:cNvPr id="3" name="Title 2"/>
          <p:cNvSpPr>
            <a:spLocks noGrp="1"/>
          </p:cNvSpPr>
          <p:nvPr>
            <p:ph type="title"/>
          </p:nvPr>
        </p:nvSpPr>
        <p:spPr>
          <a:xfrm>
            <a:off x="628650" y="365127"/>
            <a:ext cx="8337550" cy="871246"/>
          </a:xfrm>
        </p:spPr>
        <p:txBody>
          <a:bodyPr>
            <a:normAutofit fontScale="90000"/>
          </a:bodyPr>
          <a:lstStyle/>
          <a:p>
            <a:r>
              <a:rPr lang="en-US" dirty="0"/>
              <a:t>Exploring the Problem Domain Activity: Debrief and Lessons Learned</a:t>
            </a:r>
          </a:p>
        </p:txBody>
      </p:sp>
      <p:sp>
        <p:nvSpPr>
          <p:cNvPr id="6" name="TextBox 5"/>
          <p:cNvSpPr txBox="1"/>
          <p:nvPr/>
        </p:nvSpPr>
        <p:spPr>
          <a:xfrm>
            <a:off x="2724852" y="1873786"/>
            <a:ext cx="3291840" cy="357020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spcAft>
                <a:spcPts val="600"/>
              </a:spcAft>
            </a:pPr>
            <a:r>
              <a:rPr lang="en-US" b="1" dirty="0">
                <a:solidFill>
                  <a:schemeClr val="tx1"/>
                </a:solidFill>
                <a:ea typeface="Verdana" pitchFamily="34" charset="0"/>
                <a:cs typeface="Verdana" pitchFamily="34" charset="0"/>
              </a:rPr>
              <a:t>Implications for the Scholar-Practitioner Gap</a:t>
            </a:r>
          </a:p>
          <a:p>
            <a:pPr marL="111125" indent="-111125">
              <a:spcAft>
                <a:spcPts val="600"/>
              </a:spcAft>
              <a:buFont typeface="Arial" panose="020B0604020202020204" pitchFamily="34" charset="0"/>
              <a:buChar char="•"/>
            </a:pPr>
            <a:r>
              <a:rPr lang="en-US" dirty="0">
                <a:solidFill>
                  <a:schemeClr val="tx1"/>
                </a:solidFill>
                <a:ea typeface="Verdana" pitchFamily="34" charset="0"/>
                <a:cs typeface="Verdana" pitchFamily="34" charset="0"/>
              </a:rPr>
              <a:t>Researchers who engage with practitioners to understand the types of problems they face are better able to identify relevant research topics.</a:t>
            </a:r>
          </a:p>
          <a:p>
            <a:pPr marL="111125" indent="-111125">
              <a:spcAft>
                <a:spcPts val="600"/>
              </a:spcAft>
              <a:buFont typeface="Arial" panose="020B0604020202020204" pitchFamily="34" charset="0"/>
              <a:buChar char="•"/>
            </a:pPr>
            <a:r>
              <a:rPr lang="en-US" dirty="0">
                <a:solidFill>
                  <a:schemeClr val="tx1"/>
                </a:solidFill>
                <a:ea typeface="Verdana" pitchFamily="34" charset="0"/>
                <a:cs typeface="Verdana" pitchFamily="34" charset="0"/>
              </a:rPr>
              <a:t>Treating practitioners as end-customers of research helps academics understand their challenges in consuming research.</a:t>
            </a:r>
          </a:p>
        </p:txBody>
      </p:sp>
      <p:sp>
        <p:nvSpPr>
          <p:cNvPr id="2" name="Slide Number Placeholder 1"/>
          <p:cNvSpPr>
            <a:spLocks noGrp="1"/>
          </p:cNvSpPr>
          <p:nvPr>
            <p:ph type="sldNum" sz="quarter" idx="12"/>
          </p:nvPr>
        </p:nvSpPr>
        <p:spPr/>
        <p:txBody>
          <a:bodyPr/>
          <a:lstStyle/>
          <a:p>
            <a:fld id="{8D83DEF2-8E39-4EDE-B6F6-719DC957FC71}" type="slidenum">
              <a:rPr lang="en-US" smtClean="0"/>
              <a:t>11</a:t>
            </a:fld>
            <a:endParaRPr lang="en-US"/>
          </a:p>
        </p:txBody>
      </p:sp>
      <p:sp>
        <p:nvSpPr>
          <p:cNvPr id="7" name="Rectangle 6"/>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156110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ACTIVITY 2</a:t>
            </a:r>
            <a:br>
              <a:rPr lang="en-US" dirty="0"/>
            </a:br>
            <a:r>
              <a:rPr lang="en-US" dirty="0"/>
              <a:t>Generating Ideas</a:t>
            </a:r>
          </a:p>
        </p:txBody>
      </p:sp>
      <p:sp>
        <p:nvSpPr>
          <p:cNvPr id="3" name="Slide Number Placeholder 6"/>
          <p:cNvSpPr>
            <a:spLocks noGrp="1"/>
          </p:cNvSpPr>
          <p:nvPr>
            <p:ph type="sldNum" sz="quarter" idx="12"/>
          </p:nvPr>
        </p:nvSpPr>
        <p:spPr>
          <a:xfrm>
            <a:off x="6457950" y="6356351"/>
            <a:ext cx="2057400" cy="365125"/>
          </a:xfrm>
        </p:spPr>
        <p:txBody>
          <a:bodyPr/>
          <a:lstStyle/>
          <a:p>
            <a:fld id="{8D83DEF2-8E39-4EDE-B6F6-719DC957FC71}" type="slidenum">
              <a:rPr lang="en-US" smtClean="0"/>
              <a:t>12</a:t>
            </a:fld>
            <a:endParaRPr lang="en-US"/>
          </a:p>
        </p:txBody>
      </p:sp>
    </p:spTree>
    <p:extLst>
      <p:ext uri="{BB962C8B-B14F-4D97-AF65-F5344CB8AC3E}">
        <p14:creationId xmlns:p14="http://schemas.microsoft.com/office/powerpoint/2010/main" val="20982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Generating Ideas</a:t>
            </a:r>
          </a:p>
        </p:txBody>
      </p:sp>
      <p:sp>
        <p:nvSpPr>
          <p:cNvPr id="4" name="Content Placeholder 3"/>
          <p:cNvSpPr>
            <a:spLocks noGrp="1"/>
          </p:cNvSpPr>
          <p:nvPr>
            <p:ph idx="1"/>
          </p:nvPr>
        </p:nvSpPr>
        <p:spPr>
          <a:xfrm>
            <a:off x="628650" y="1725164"/>
            <a:ext cx="7886700" cy="4537814"/>
          </a:xfrm>
        </p:spPr>
        <p:txBody>
          <a:bodyPr/>
          <a:lstStyle/>
          <a:p>
            <a:r>
              <a:rPr lang="en-US" dirty="0"/>
              <a:t>Design Thinking approaches ideation from a perspective of divergent then convergent thinking</a:t>
            </a:r>
          </a:p>
          <a:p>
            <a:pPr marL="287338" lvl="1"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070" b="4514"/>
          <a:stretch/>
        </p:blipFill>
        <p:spPr>
          <a:xfrm>
            <a:off x="5788563" y="125902"/>
            <a:ext cx="2626383" cy="1105459"/>
          </a:xfrm>
          <a:prstGeom prst="rect">
            <a:avLst/>
          </a:prstGeom>
        </p:spPr>
      </p:pic>
      <p:sp>
        <p:nvSpPr>
          <p:cNvPr id="6" name="Rectangle 5"/>
          <p:cNvSpPr/>
          <p:nvPr/>
        </p:nvSpPr>
        <p:spPr>
          <a:xfrm>
            <a:off x="6758832" y="65649"/>
            <a:ext cx="659958" cy="1077351"/>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descr="&lt;strong&gt;Dot voting&lt;/strong&gt; goes by many nam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056" y="3106656"/>
            <a:ext cx="2658828" cy="1994121"/>
          </a:xfrm>
          <a:prstGeom prst="rect">
            <a:avLst/>
          </a:prstGeom>
          <a:ln>
            <a:noFill/>
          </a:ln>
          <a:effectLst>
            <a:outerShdw blurRad="292100" dist="139700" dir="2700000" algn="tl" rotWithShape="0">
              <a:srgbClr val="333333">
                <a:alpha val="65000"/>
              </a:srgbClr>
            </a:outerShdw>
          </a:effectLst>
        </p:spPr>
      </p:pic>
      <p:pic>
        <p:nvPicPr>
          <p:cNvPr id="10" name="Picture 9" descr="Heuristic &lt;strong&gt;Ideation&lt;/strong&gt; technique | Flickr - Photo Shar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676" y="3106656"/>
            <a:ext cx="2887415" cy="1994121"/>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8D83DEF2-8E39-4EDE-B6F6-719DC957FC71}" type="slidenum">
              <a:rPr lang="en-US" smtClean="0"/>
              <a:t>13</a:t>
            </a:fld>
            <a:endParaRPr lang="en-US"/>
          </a:p>
        </p:txBody>
      </p:sp>
      <p:sp>
        <p:nvSpPr>
          <p:cNvPr id="9" name="TextBox 8"/>
          <p:cNvSpPr txBox="1"/>
          <p:nvPr/>
        </p:nvSpPr>
        <p:spPr>
          <a:xfrm>
            <a:off x="781539" y="5473252"/>
            <a:ext cx="3257062" cy="738664"/>
          </a:xfrm>
          <a:prstGeom prst="rect">
            <a:avLst/>
          </a:prstGeom>
          <a:solidFill>
            <a:schemeClr val="accent6">
              <a:lumMod val="20000"/>
              <a:lumOff val="80000"/>
            </a:schemeClr>
          </a:solidFill>
        </p:spPr>
        <p:txBody>
          <a:bodyPr wrap="square" rtlCol="0">
            <a:spAutoFit/>
          </a:bodyPr>
          <a:lstStyle/>
          <a:p>
            <a:pPr algn="ctr"/>
            <a:r>
              <a:rPr lang="en-US" sz="1400" dirty="0">
                <a:solidFill>
                  <a:srgbClr val="002060"/>
                </a:solidFill>
              </a:rPr>
              <a:t>Divergent thinking allows innovators to generate a lot of ideas and build upon ideas to improve them</a:t>
            </a:r>
          </a:p>
        </p:txBody>
      </p:sp>
      <p:sp>
        <p:nvSpPr>
          <p:cNvPr id="11" name="TextBox 10"/>
          <p:cNvSpPr txBox="1"/>
          <p:nvPr/>
        </p:nvSpPr>
        <p:spPr>
          <a:xfrm>
            <a:off x="4953000" y="5473252"/>
            <a:ext cx="3310648" cy="738664"/>
          </a:xfrm>
          <a:prstGeom prst="rect">
            <a:avLst/>
          </a:prstGeom>
          <a:solidFill>
            <a:schemeClr val="accent6">
              <a:lumMod val="20000"/>
              <a:lumOff val="80000"/>
            </a:schemeClr>
          </a:solidFill>
        </p:spPr>
        <p:txBody>
          <a:bodyPr wrap="square" rtlCol="0">
            <a:spAutoFit/>
          </a:bodyPr>
          <a:lstStyle/>
          <a:p>
            <a:pPr algn="ctr"/>
            <a:r>
              <a:rPr lang="en-US" sz="1400" dirty="0">
                <a:solidFill>
                  <a:srgbClr val="002060"/>
                </a:solidFill>
              </a:rPr>
              <a:t>Convergent thinking helps designers identify the best ideas to take forward to experimentation </a:t>
            </a:r>
          </a:p>
        </p:txBody>
      </p:sp>
      <p:sp>
        <p:nvSpPr>
          <p:cNvPr id="12" name="Rectangle 11"/>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245535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88324"/>
            <a:ext cx="7886700" cy="5060102"/>
          </a:xfrm>
        </p:spPr>
        <p:txBody>
          <a:bodyPr>
            <a:noAutofit/>
          </a:bodyPr>
          <a:lstStyle/>
          <a:p>
            <a:pPr marL="0" indent="0">
              <a:buNone/>
            </a:pPr>
            <a:r>
              <a:rPr lang="en-US" sz="1800" b="1" dirty="0"/>
              <a:t>Activity Goal</a:t>
            </a:r>
            <a:r>
              <a:rPr lang="en-US" sz="1800" dirty="0"/>
              <a:t>: Use the problem statements developed in the last activity to generate ideas for making the chosen AOM journal more accessible to practitioners following the Design Thinking approach of divergent and then convergent thinking.</a:t>
            </a:r>
          </a:p>
          <a:p>
            <a:pPr marL="0" indent="0">
              <a:buNone/>
            </a:pPr>
            <a:r>
              <a:rPr lang="en-US" sz="1800" b="1" dirty="0"/>
              <a:t>Steps:</a:t>
            </a:r>
          </a:p>
          <a:p>
            <a:pPr marL="457200" indent="-457200">
              <a:buFont typeface="+mj-lt"/>
              <a:buAutoNum type="arabicPeriod"/>
            </a:pPr>
            <a:r>
              <a:rPr lang="en-US" sz="1700" dirty="0"/>
              <a:t>Table participants list as many ideas as they can on improvements to the selected journal based on the problem statements. Do not limit your improvements to any one area, but think about changes in terms of content of the journal, format of the journal, delivery channels for the journal, etc. Write each idea on a sticky note and place all ideas on a flip chart sheet.</a:t>
            </a:r>
          </a:p>
          <a:p>
            <a:pPr marL="457200" indent="-457200">
              <a:buFont typeface="+mj-lt"/>
              <a:buAutoNum type="arabicPeriod"/>
            </a:pPr>
            <a:r>
              <a:rPr lang="en-US" sz="1700" dirty="0"/>
              <a:t>Group the ideas into categories that make sense to the team by physically moving stickies into groups; label each group. These labels represent your solution concepts.</a:t>
            </a:r>
          </a:p>
          <a:p>
            <a:pPr marL="457200" indent="-457200">
              <a:buFont typeface="+mj-lt"/>
              <a:buAutoNum type="arabicPeriod"/>
            </a:pPr>
            <a:r>
              <a:rPr lang="en-US" sz="1700" dirty="0"/>
              <a:t>Dot-vote on each solution concept. Each member of the team gets three dots to use as they see fit. For example, if you are passionate about one solution concept, assign all three of your dots to that concept. If you feel there are three different concepts that would be beneficial, then vote one dot for each concept. After all teams have voted, choose the “winning” concepts for the next step.</a:t>
            </a:r>
          </a:p>
          <a:p>
            <a:pPr marL="457200" lvl="1" indent="0">
              <a:buNone/>
            </a:pPr>
            <a:endParaRPr lang="en-US" sz="1600" dirty="0"/>
          </a:p>
          <a:p>
            <a:pPr marL="914400" lvl="1" indent="-457200">
              <a:buFont typeface="+mj-lt"/>
              <a:buAutoNum type="arabicPeriod"/>
            </a:pPr>
            <a:endParaRPr lang="en-US" sz="1600" dirty="0"/>
          </a:p>
          <a:p>
            <a:pPr marL="914400" lvl="1" indent="-457200">
              <a:buFont typeface="+mj-lt"/>
              <a:buAutoNum type="arabicPeriod"/>
            </a:pPr>
            <a:endParaRPr lang="en-US" sz="1600" dirty="0"/>
          </a:p>
          <a:p>
            <a:pPr marL="457200" lvl="1" indent="0">
              <a:buNone/>
            </a:pPr>
            <a:endParaRPr lang="en-US" sz="1600" dirty="0"/>
          </a:p>
        </p:txBody>
      </p:sp>
      <p:sp>
        <p:nvSpPr>
          <p:cNvPr id="4" name="Slide Number Placeholder 3"/>
          <p:cNvSpPr>
            <a:spLocks noGrp="1"/>
          </p:cNvSpPr>
          <p:nvPr>
            <p:ph type="sldNum" sz="quarter" idx="12"/>
          </p:nvPr>
        </p:nvSpPr>
        <p:spPr/>
        <p:txBody>
          <a:bodyPr/>
          <a:lstStyle/>
          <a:p>
            <a:fld id="{8D83DEF2-8E39-4EDE-B6F6-719DC957FC71}" type="slidenum">
              <a:rPr lang="en-US" smtClean="0"/>
              <a:t>14</a:t>
            </a:fld>
            <a:endParaRPr lang="en-US"/>
          </a:p>
        </p:txBody>
      </p:sp>
      <p:sp>
        <p:nvSpPr>
          <p:cNvPr id="16" name="Title 1"/>
          <p:cNvSpPr>
            <a:spLocks noGrp="1"/>
          </p:cNvSpPr>
          <p:nvPr/>
        </p:nvSpPr>
        <p:spPr>
          <a:xfrm>
            <a:off x="385183" y="157117"/>
            <a:ext cx="5042700" cy="871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en-US" sz="3200" dirty="0"/>
              <a:t>Generating Ideas: </a:t>
            </a:r>
            <a:br>
              <a:rPr lang="en-US" sz="3200" dirty="0"/>
            </a:br>
            <a:r>
              <a:rPr lang="en-US" sz="3200" dirty="0"/>
              <a:t>Activity Instructions</a:t>
            </a:r>
          </a:p>
        </p:txBody>
      </p:sp>
      <p:pic>
        <p:nvPicPr>
          <p:cNvPr id="17" name="Picture 16" descr="이 젤, 캔버스, 그림, 아티스트, 스탠드, 예술, 페인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633" y="87511"/>
            <a:ext cx="438501" cy="877002"/>
          </a:xfrm>
          <a:prstGeom prst="rect">
            <a:avLst/>
          </a:prstGeom>
        </p:spPr>
      </p:pic>
      <p:pic>
        <p:nvPicPr>
          <p:cNvPr id="18" name="Picture 17" descr="Αυτοκόλλητες σημειώσεις στην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879" y="28961"/>
            <a:ext cx="1004816" cy="1001920"/>
          </a:xfrm>
          <a:prstGeom prst="rect">
            <a:avLst/>
          </a:prstGeom>
        </p:spPr>
      </p:pic>
      <p:sp>
        <p:nvSpPr>
          <p:cNvPr id="19" name="Oval 18"/>
          <p:cNvSpPr/>
          <p:nvPr/>
        </p:nvSpPr>
        <p:spPr>
          <a:xfrm>
            <a:off x="7767809" y="107262"/>
            <a:ext cx="387350" cy="381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Oval 19"/>
          <p:cNvSpPr/>
          <p:nvPr/>
        </p:nvSpPr>
        <p:spPr>
          <a:xfrm>
            <a:off x="7920209" y="589862"/>
            <a:ext cx="387350" cy="381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a:off x="8186909" y="246962"/>
            <a:ext cx="387350" cy="381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TextBox 5"/>
          <p:cNvSpPr txBox="1"/>
          <p:nvPr/>
        </p:nvSpPr>
        <p:spPr>
          <a:xfrm>
            <a:off x="5236293" y="1005482"/>
            <a:ext cx="88517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Flip Chart</a:t>
            </a:r>
          </a:p>
        </p:txBody>
      </p:sp>
      <p:sp>
        <p:nvSpPr>
          <p:cNvPr id="23" name="TextBox 11"/>
          <p:cNvSpPr txBox="1"/>
          <p:nvPr/>
        </p:nvSpPr>
        <p:spPr>
          <a:xfrm>
            <a:off x="6550245" y="1056396"/>
            <a:ext cx="72808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Stickies</a:t>
            </a:r>
          </a:p>
        </p:txBody>
      </p:sp>
      <p:sp>
        <p:nvSpPr>
          <p:cNvPr id="24" name="TextBox 12"/>
          <p:cNvSpPr txBox="1"/>
          <p:nvPr/>
        </p:nvSpPr>
        <p:spPr>
          <a:xfrm>
            <a:off x="7712569" y="1022219"/>
            <a:ext cx="1046248"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Dot Stickers</a:t>
            </a:r>
          </a:p>
        </p:txBody>
      </p:sp>
      <p:sp>
        <p:nvSpPr>
          <p:cNvPr id="25" name="TextBox 14"/>
          <p:cNvSpPr txBox="1"/>
          <p:nvPr/>
        </p:nvSpPr>
        <p:spPr>
          <a:xfrm>
            <a:off x="446864" y="1019684"/>
            <a:ext cx="2570044"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b="1" dirty="0"/>
              <a:t>Time Allotted: </a:t>
            </a:r>
            <a:r>
              <a:rPr lang="en-US" sz="1400" dirty="0"/>
              <a:t>25 minutes</a:t>
            </a:r>
          </a:p>
        </p:txBody>
      </p:sp>
      <p:sp>
        <p:nvSpPr>
          <p:cNvPr id="26" name="Rectangle 25"/>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394425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ısaca cesaret; “korku, acı, risk, belirsizlik veya tehdit ile ..."/>
          <p:cNvPicPr>
            <a:picLocks noChangeAspect="1"/>
          </p:cNvPicPr>
          <p:nvPr/>
        </p:nvPicPr>
        <p:blipFill rotWithShape="1">
          <a:blip r:embed="rId3">
            <a:extLst>
              <a:ext uri="{28A0092B-C50C-407E-A947-70E740481C1C}">
                <a14:useLocalDpi xmlns:a14="http://schemas.microsoft.com/office/drawing/2010/main" val="0"/>
              </a:ext>
            </a:extLst>
          </a:blip>
          <a:srcRect r="3961"/>
          <a:stretch/>
        </p:blipFill>
        <p:spPr>
          <a:xfrm>
            <a:off x="707796" y="1611831"/>
            <a:ext cx="8185484" cy="4261563"/>
          </a:xfrm>
          <a:prstGeom prst="rect">
            <a:avLst/>
          </a:prstGeom>
        </p:spPr>
      </p:pic>
      <p:sp>
        <p:nvSpPr>
          <p:cNvPr id="3" name="Title 2"/>
          <p:cNvSpPr>
            <a:spLocks noGrp="1"/>
          </p:cNvSpPr>
          <p:nvPr>
            <p:ph type="title"/>
          </p:nvPr>
        </p:nvSpPr>
        <p:spPr/>
        <p:txBody>
          <a:bodyPr>
            <a:normAutofit fontScale="90000"/>
          </a:bodyPr>
          <a:lstStyle/>
          <a:p>
            <a:r>
              <a:rPr lang="en-US" dirty="0"/>
              <a:t>Generating Ideas Activity: </a:t>
            </a:r>
            <a:br>
              <a:rPr lang="en-US" dirty="0"/>
            </a:br>
            <a:r>
              <a:rPr lang="en-US" dirty="0"/>
              <a:t>Debrief and Lessons Learned</a:t>
            </a:r>
          </a:p>
        </p:txBody>
      </p:sp>
      <p:sp>
        <p:nvSpPr>
          <p:cNvPr id="5" name="TextBox 4"/>
          <p:cNvSpPr txBox="1"/>
          <p:nvPr/>
        </p:nvSpPr>
        <p:spPr>
          <a:xfrm>
            <a:off x="2677763" y="2141536"/>
            <a:ext cx="3291840" cy="337015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spcAft>
                <a:spcPts val="600"/>
              </a:spcAft>
            </a:pPr>
            <a:r>
              <a:rPr lang="en-US" b="1" dirty="0">
                <a:solidFill>
                  <a:schemeClr val="tx1"/>
                </a:solidFill>
                <a:ea typeface="Verdana" pitchFamily="34" charset="0"/>
                <a:cs typeface="Verdana" pitchFamily="34" charset="0"/>
              </a:rPr>
              <a:t>Implications for the Scholar-Practitioner Gap</a:t>
            </a:r>
          </a:p>
          <a:p>
            <a:pPr>
              <a:spcAft>
                <a:spcPts val="600"/>
              </a:spcAft>
            </a:pPr>
            <a:endParaRPr lang="en-US" dirty="0">
              <a:solidFill>
                <a:schemeClr val="tx1"/>
              </a:solidFill>
              <a:ea typeface="Verdana" pitchFamily="34" charset="0"/>
              <a:cs typeface="Verdana" pitchFamily="34" charset="0"/>
            </a:endParaRPr>
          </a:p>
          <a:p>
            <a:pPr marL="111125" indent="-111125">
              <a:spcAft>
                <a:spcPts val="600"/>
              </a:spcAft>
              <a:buFont typeface="Arial" panose="020B0604020202020204" pitchFamily="34" charset="0"/>
              <a:buChar char="•"/>
            </a:pPr>
            <a:r>
              <a:rPr lang="en-US" dirty="0">
                <a:solidFill>
                  <a:schemeClr val="tx1"/>
                </a:solidFill>
                <a:ea typeface="Verdana" pitchFamily="34" charset="0"/>
                <a:cs typeface="Verdana" pitchFamily="34" charset="0"/>
              </a:rPr>
              <a:t>Diverse research teams can provide novel and high quality ideas</a:t>
            </a:r>
          </a:p>
          <a:p>
            <a:pPr marL="111125" indent="-111125">
              <a:spcAft>
                <a:spcPts val="600"/>
              </a:spcAft>
              <a:buFont typeface="Arial" panose="020B0604020202020204" pitchFamily="34" charset="0"/>
              <a:buChar char="•"/>
            </a:pPr>
            <a:r>
              <a:rPr lang="en-US" dirty="0">
                <a:solidFill>
                  <a:schemeClr val="tx1"/>
                </a:solidFill>
                <a:ea typeface="Verdana" pitchFamily="34" charset="0"/>
                <a:cs typeface="Verdana" pitchFamily="34" charset="0"/>
              </a:rPr>
              <a:t>Involving practitioners in the process of developing research ideas can maximize the adoption of those ideas in practice environments </a:t>
            </a:r>
          </a:p>
        </p:txBody>
      </p:sp>
      <p:sp>
        <p:nvSpPr>
          <p:cNvPr id="2" name="Slide Number Placeholder 1"/>
          <p:cNvSpPr>
            <a:spLocks noGrp="1"/>
          </p:cNvSpPr>
          <p:nvPr>
            <p:ph type="sldNum" sz="quarter" idx="12"/>
          </p:nvPr>
        </p:nvSpPr>
        <p:spPr/>
        <p:txBody>
          <a:bodyPr/>
          <a:lstStyle/>
          <a:p>
            <a:fld id="{8D83DEF2-8E39-4EDE-B6F6-719DC957FC71}" type="slidenum">
              <a:rPr lang="en-US" smtClean="0"/>
              <a:t>15</a:t>
            </a:fld>
            <a:endParaRPr lang="en-US"/>
          </a:p>
        </p:txBody>
      </p:sp>
      <p:sp>
        <p:nvSpPr>
          <p:cNvPr id="7" name="Rectangle 6"/>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59559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ACTIVITY 3</a:t>
            </a:r>
            <a:br>
              <a:rPr lang="en-US" dirty="0"/>
            </a:br>
            <a:r>
              <a:rPr lang="en-US" dirty="0"/>
              <a:t>Prototyping Solution Concepts</a:t>
            </a:r>
          </a:p>
        </p:txBody>
      </p:sp>
      <p:sp>
        <p:nvSpPr>
          <p:cNvPr id="5" name="Slide Number Placeholder 6"/>
          <p:cNvSpPr>
            <a:spLocks noGrp="1"/>
          </p:cNvSpPr>
          <p:nvPr>
            <p:ph type="sldNum" sz="quarter" idx="12"/>
          </p:nvPr>
        </p:nvSpPr>
        <p:spPr>
          <a:xfrm>
            <a:off x="6457950" y="6356351"/>
            <a:ext cx="2057400" cy="365125"/>
          </a:xfrm>
        </p:spPr>
        <p:txBody>
          <a:bodyPr/>
          <a:lstStyle/>
          <a:p>
            <a:fld id="{8D83DEF2-8E39-4EDE-B6F6-719DC957FC71}" type="slidenum">
              <a:rPr lang="en-US" smtClean="0"/>
              <a:t>16</a:t>
            </a:fld>
            <a:endParaRPr lang="en-US"/>
          </a:p>
        </p:txBody>
      </p:sp>
    </p:spTree>
    <p:extLst>
      <p:ext uri="{BB962C8B-B14F-4D97-AF65-F5344CB8AC3E}">
        <p14:creationId xmlns:p14="http://schemas.microsoft.com/office/powerpoint/2010/main" val="56688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Prototyping Solution </a:t>
            </a:r>
            <a:br>
              <a:rPr lang="en-US" dirty="0"/>
            </a:br>
            <a:r>
              <a:rPr lang="en-US" dirty="0"/>
              <a:t>Concepts </a:t>
            </a:r>
          </a:p>
        </p:txBody>
      </p:sp>
      <p:sp>
        <p:nvSpPr>
          <p:cNvPr id="4" name="Content Placeholder 3"/>
          <p:cNvSpPr>
            <a:spLocks noGrp="1"/>
          </p:cNvSpPr>
          <p:nvPr>
            <p:ph idx="1"/>
          </p:nvPr>
        </p:nvSpPr>
        <p:spPr/>
        <p:txBody>
          <a:bodyPr/>
          <a:lstStyle/>
          <a:p>
            <a:r>
              <a:rPr lang="en-US" dirty="0"/>
              <a:t>Design Thinking encourages frequent feedback through the use of low-fidelity prototypes</a:t>
            </a:r>
          </a:p>
          <a:p>
            <a:pPr marL="287338" lvl="1"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070" b="4514"/>
          <a:stretch/>
        </p:blipFill>
        <p:spPr>
          <a:xfrm>
            <a:off x="5898036" y="125902"/>
            <a:ext cx="2626383" cy="1105459"/>
          </a:xfrm>
          <a:prstGeom prst="rect">
            <a:avLst/>
          </a:prstGeom>
        </p:spPr>
      </p:pic>
      <p:sp>
        <p:nvSpPr>
          <p:cNvPr id="6" name="Rectangle 5"/>
          <p:cNvSpPr/>
          <p:nvPr/>
        </p:nvSpPr>
        <p:spPr>
          <a:xfrm>
            <a:off x="7353335" y="357809"/>
            <a:ext cx="1221850" cy="87265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58" y="2890256"/>
            <a:ext cx="3655085" cy="244159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8D83DEF2-8E39-4EDE-B6F6-719DC957FC71}" type="slidenum">
              <a:rPr lang="en-US" smtClean="0"/>
              <a:t>17</a:t>
            </a:fld>
            <a:endParaRPr lang="en-US"/>
          </a:p>
        </p:txBody>
      </p:sp>
      <p:pic>
        <p:nvPicPr>
          <p:cNvPr id="1028" name="Picture 4" descr="Image result for wireframe"/>
          <p:cNvPicPr>
            <a:picLocks noChangeAspect="1" noChangeArrowheads="1"/>
          </p:cNvPicPr>
          <p:nvPr/>
        </p:nvPicPr>
        <p:blipFill rotWithShape="1">
          <a:blip r:embed="rId5">
            <a:extLst>
              <a:ext uri="{28A0092B-C50C-407E-A947-70E740481C1C}">
                <a14:useLocalDpi xmlns:a14="http://schemas.microsoft.com/office/drawing/2010/main" val="0"/>
              </a:ext>
            </a:extLst>
          </a:blip>
          <a:srcRect l="9506" t="14815" r="5310" b="5741"/>
          <a:stretch/>
        </p:blipFill>
        <p:spPr bwMode="auto">
          <a:xfrm>
            <a:off x="5571537" y="2596124"/>
            <a:ext cx="2353262" cy="2926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1239" y="5670102"/>
            <a:ext cx="3257062" cy="738664"/>
          </a:xfrm>
          <a:prstGeom prst="rect">
            <a:avLst/>
          </a:prstGeom>
          <a:solidFill>
            <a:schemeClr val="accent6">
              <a:lumMod val="20000"/>
              <a:lumOff val="80000"/>
            </a:schemeClr>
          </a:solidFill>
        </p:spPr>
        <p:txBody>
          <a:bodyPr wrap="square" rtlCol="0">
            <a:spAutoFit/>
          </a:bodyPr>
          <a:lstStyle/>
          <a:p>
            <a:pPr algn="ctr"/>
            <a:r>
              <a:rPr lang="en-US" sz="1400" dirty="0">
                <a:solidFill>
                  <a:srgbClr val="002060"/>
                </a:solidFill>
              </a:rPr>
              <a:t>Storyboarding allows designers to describe a scenario or experience to allow potential customers to react</a:t>
            </a:r>
          </a:p>
        </p:txBody>
      </p:sp>
      <p:sp>
        <p:nvSpPr>
          <p:cNvPr id="12" name="TextBox 11"/>
          <p:cNvSpPr txBox="1"/>
          <p:nvPr/>
        </p:nvSpPr>
        <p:spPr>
          <a:xfrm>
            <a:off x="5143500" y="5670102"/>
            <a:ext cx="3259848" cy="738664"/>
          </a:xfrm>
          <a:prstGeom prst="rect">
            <a:avLst/>
          </a:prstGeom>
          <a:solidFill>
            <a:schemeClr val="accent6">
              <a:lumMod val="20000"/>
              <a:lumOff val="80000"/>
            </a:schemeClr>
          </a:solidFill>
        </p:spPr>
        <p:txBody>
          <a:bodyPr wrap="square" rtlCol="0">
            <a:spAutoFit/>
          </a:bodyPr>
          <a:lstStyle/>
          <a:p>
            <a:pPr algn="ctr"/>
            <a:r>
              <a:rPr lang="en-US" sz="1400" dirty="0">
                <a:solidFill>
                  <a:srgbClr val="002060"/>
                </a:solidFill>
              </a:rPr>
              <a:t>Wireframes allow designers to explore potential designs with users to understand what works and what doesn’t </a:t>
            </a:r>
          </a:p>
        </p:txBody>
      </p:sp>
      <p:sp>
        <p:nvSpPr>
          <p:cNvPr id="13" name="Rectangle 12"/>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424774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279" y="1487900"/>
            <a:ext cx="7886700" cy="4684299"/>
          </a:xfrm>
        </p:spPr>
        <p:txBody>
          <a:bodyPr>
            <a:noAutofit/>
          </a:bodyPr>
          <a:lstStyle/>
          <a:p>
            <a:pPr marL="0" indent="0">
              <a:buNone/>
            </a:pPr>
            <a:r>
              <a:rPr lang="en-US" sz="2000" b="1" dirty="0"/>
              <a:t>Activity Goal: </a:t>
            </a:r>
            <a:r>
              <a:rPr lang="en-US" sz="2000" dirty="0"/>
              <a:t>Develop a low-fidelity prototype for a solution concept to take to AOM journal editors to show how the journal could be made more accessible to practitioners.</a:t>
            </a:r>
          </a:p>
          <a:p>
            <a:pPr marL="0" indent="0">
              <a:buNone/>
            </a:pPr>
            <a:r>
              <a:rPr lang="en-US" sz="2000" b="1" dirty="0"/>
              <a:t>Steps:</a:t>
            </a:r>
          </a:p>
          <a:p>
            <a:pPr marL="342900" indent="-342900">
              <a:buFont typeface="+mj-lt"/>
              <a:buAutoNum type="arabicPeriod"/>
            </a:pPr>
            <a:r>
              <a:rPr lang="en-US" sz="2000" dirty="0"/>
              <a:t>Take the top solution concepts and develop a poster that describes the new and improved journal. The posters should include visuals and a tagline. Remember the purpose of the poster is to obtain feedback on the solution concept, not to necessarily design a “proof of concept.”</a:t>
            </a:r>
          </a:p>
          <a:p>
            <a:pPr marL="342900" indent="-342900">
              <a:buFont typeface="+mj-lt"/>
              <a:buAutoNum type="arabicPeriod"/>
            </a:pPr>
            <a:r>
              <a:rPr lang="en-US" sz="2000" dirty="0"/>
              <a:t>Feel free to refer to lower-ranked solution concepts from the previous activity to see if any of their features can be incorporated into the solution poster.</a:t>
            </a:r>
          </a:p>
          <a:p>
            <a:pPr marL="457200" lvl="1" indent="0">
              <a:buNone/>
            </a:pPr>
            <a:endParaRPr lang="en-US" sz="1400" dirty="0"/>
          </a:p>
        </p:txBody>
      </p:sp>
      <p:sp>
        <p:nvSpPr>
          <p:cNvPr id="4" name="Slide Number Placeholder 3"/>
          <p:cNvSpPr>
            <a:spLocks noGrp="1"/>
          </p:cNvSpPr>
          <p:nvPr>
            <p:ph type="sldNum" sz="quarter" idx="12"/>
          </p:nvPr>
        </p:nvSpPr>
        <p:spPr/>
        <p:txBody>
          <a:bodyPr/>
          <a:lstStyle/>
          <a:p>
            <a:fld id="{8D83DEF2-8E39-4EDE-B6F6-719DC957FC71}" type="slidenum">
              <a:rPr lang="en-US" smtClean="0"/>
              <a:t>18</a:t>
            </a:fld>
            <a:endParaRPr lang="en-US"/>
          </a:p>
        </p:txBody>
      </p:sp>
      <p:sp>
        <p:nvSpPr>
          <p:cNvPr id="16" name="Title 1"/>
          <p:cNvSpPr>
            <a:spLocks noGrp="1"/>
          </p:cNvSpPr>
          <p:nvPr/>
        </p:nvSpPr>
        <p:spPr>
          <a:xfrm>
            <a:off x="666137" y="128495"/>
            <a:ext cx="6146800" cy="871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en-US" sz="3200" dirty="0"/>
              <a:t>Prototyping Solution Concepts: Activity Instructions</a:t>
            </a:r>
          </a:p>
        </p:txBody>
      </p:sp>
      <p:pic>
        <p:nvPicPr>
          <p:cNvPr id="17" name="Picture 16" descr="이 젤, 캔버스, 그림, 아티스트, 스탠드, 예술, 페인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492" y="132263"/>
            <a:ext cx="438501" cy="877002"/>
          </a:xfrm>
          <a:prstGeom prst="rect">
            <a:avLst/>
          </a:prstGeom>
        </p:spPr>
      </p:pic>
      <p:sp>
        <p:nvSpPr>
          <p:cNvPr id="18" name="TextBox 12"/>
          <p:cNvSpPr txBox="1"/>
          <p:nvPr/>
        </p:nvSpPr>
        <p:spPr>
          <a:xfrm>
            <a:off x="7372152" y="1050234"/>
            <a:ext cx="88517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Flip Chart</a:t>
            </a:r>
          </a:p>
        </p:txBody>
      </p:sp>
      <p:sp>
        <p:nvSpPr>
          <p:cNvPr id="19" name="TextBox 14"/>
          <p:cNvSpPr txBox="1"/>
          <p:nvPr/>
        </p:nvSpPr>
        <p:spPr>
          <a:xfrm>
            <a:off x="1211123" y="1064436"/>
            <a:ext cx="2570044"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400" b="1" dirty="0"/>
              <a:t>Time Allotted: </a:t>
            </a:r>
            <a:r>
              <a:rPr lang="en-US" sz="1400" dirty="0"/>
              <a:t>15 minutes</a:t>
            </a:r>
          </a:p>
        </p:txBody>
      </p:sp>
      <p:sp>
        <p:nvSpPr>
          <p:cNvPr id="20" name="Rectangle 19"/>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288154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ısaca cesaret; “korku, acı, risk, belirsizlik veya tehdit ile ..."/>
          <p:cNvPicPr>
            <a:picLocks noChangeAspect="1"/>
          </p:cNvPicPr>
          <p:nvPr/>
        </p:nvPicPr>
        <p:blipFill rotWithShape="1">
          <a:blip r:embed="rId3">
            <a:extLst>
              <a:ext uri="{28A0092B-C50C-407E-A947-70E740481C1C}">
                <a14:useLocalDpi xmlns:a14="http://schemas.microsoft.com/office/drawing/2010/main" val="0"/>
              </a:ext>
            </a:extLst>
          </a:blip>
          <a:srcRect r="3961"/>
          <a:stretch/>
        </p:blipFill>
        <p:spPr>
          <a:xfrm>
            <a:off x="631658" y="1543738"/>
            <a:ext cx="8185484" cy="4261563"/>
          </a:xfrm>
          <a:prstGeom prst="rect">
            <a:avLst/>
          </a:prstGeom>
        </p:spPr>
      </p:pic>
      <p:sp>
        <p:nvSpPr>
          <p:cNvPr id="3" name="Title 2"/>
          <p:cNvSpPr>
            <a:spLocks noGrp="1"/>
          </p:cNvSpPr>
          <p:nvPr>
            <p:ph type="title"/>
          </p:nvPr>
        </p:nvSpPr>
        <p:spPr>
          <a:xfrm>
            <a:off x="628650" y="365127"/>
            <a:ext cx="8235950" cy="871246"/>
          </a:xfrm>
        </p:spPr>
        <p:txBody>
          <a:bodyPr>
            <a:normAutofit fontScale="90000"/>
          </a:bodyPr>
          <a:lstStyle/>
          <a:p>
            <a:r>
              <a:rPr lang="en-US" dirty="0"/>
              <a:t>Prototyping Solution Concepts Activity: </a:t>
            </a:r>
            <a:br>
              <a:rPr lang="en-US" dirty="0"/>
            </a:br>
            <a:r>
              <a:rPr lang="en-US" dirty="0"/>
              <a:t>Debrief and Lessons Learned</a:t>
            </a:r>
          </a:p>
        </p:txBody>
      </p:sp>
      <p:sp>
        <p:nvSpPr>
          <p:cNvPr id="5" name="TextBox 4"/>
          <p:cNvSpPr txBox="1"/>
          <p:nvPr/>
        </p:nvSpPr>
        <p:spPr>
          <a:xfrm>
            <a:off x="2642671" y="1724905"/>
            <a:ext cx="3291840" cy="364715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spcAft>
                <a:spcPts val="600"/>
              </a:spcAft>
            </a:pPr>
            <a:r>
              <a:rPr lang="en-US" b="1" dirty="0">
                <a:solidFill>
                  <a:schemeClr val="tx1"/>
                </a:solidFill>
                <a:ea typeface="Verdana" pitchFamily="34" charset="0"/>
                <a:cs typeface="Verdana" pitchFamily="34" charset="0"/>
              </a:rPr>
              <a:t>Implications for the Scholar-Practitioner Gap</a:t>
            </a:r>
          </a:p>
          <a:p>
            <a:pPr algn="ctr">
              <a:spcAft>
                <a:spcPts val="600"/>
              </a:spcAft>
            </a:pPr>
            <a:endParaRPr lang="en-US" b="1" dirty="0">
              <a:solidFill>
                <a:schemeClr val="tx1"/>
              </a:solidFill>
              <a:ea typeface="Verdana" pitchFamily="34" charset="0"/>
              <a:cs typeface="Verdana" pitchFamily="34" charset="0"/>
            </a:endParaRPr>
          </a:p>
          <a:p>
            <a:pPr marL="111125" indent="-111125">
              <a:spcAft>
                <a:spcPts val="600"/>
              </a:spcAft>
              <a:buFont typeface="Arial" panose="020B0604020202020204" pitchFamily="34" charset="0"/>
              <a:buChar char="•"/>
            </a:pPr>
            <a:r>
              <a:rPr lang="en-US" dirty="0">
                <a:solidFill>
                  <a:schemeClr val="tx1"/>
                </a:solidFill>
                <a:ea typeface="Verdana" pitchFamily="34" charset="0"/>
                <a:cs typeface="Verdana" pitchFamily="34" charset="0"/>
              </a:rPr>
              <a:t>Researchers need to involve practitioners early and often throughout research</a:t>
            </a:r>
          </a:p>
          <a:p>
            <a:pPr marL="111125" indent="-111125">
              <a:spcAft>
                <a:spcPts val="600"/>
              </a:spcAft>
              <a:buFont typeface="Arial" panose="020B0604020202020204" pitchFamily="34" charset="0"/>
              <a:buChar char="•"/>
            </a:pPr>
            <a:r>
              <a:rPr lang="en-US" dirty="0">
                <a:solidFill>
                  <a:schemeClr val="tx1"/>
                </a:solidFill>
                <a:ea typeface="Verdana" pitchFamily="34" charset="0"/>
                <a:cs typeface="Verdana" pitchFamily="34" charset="0"/>
              </a:rPr>
              <a:t>Feedback can validate the relevance of the research to practitioners, and can identify practical implications to guide current and future research focus</a:t>
            </a:r>
          </a:p>
        </p:txBody>
      </p:sp>
      <p:sp>
        <p:nvSpPr>
          <p:cNvPr id="2" name="Slide Number Placeholder 1"/>
          <p:cNvSpPr>
            <a:spLocks noGrp="1"/>
          </p:cNvSpPr>
          <p:nvPr>
            <p:ph type="sldNum" sz="quarter" idx="12"/>
          </p:nvPr>
        </p:nvSpPr>
        <p:spPr/>
        <p:txBody>
          <a:bodyPr/>
          <a:lstStyle/>
          <a:p>
            <a:fld id="{8D83DEF2-8E39-4EDE-B6F6-719DC957FC71}" type="slidenum">
              <a:rPr lang="en-US" smtClean="0"/>
              <a:t>19</a:t>
            </a:fld>
            <a:endParaRPr lang="en-US"/>
          </a:p>
        </p:txBody>
      </p:sp>
      <p:sp>
        <p:nvSpPr>
          <p:cNvPr id="6" name="Rectangle 5"/>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277286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Kısaca cesaret; “korku, acı, risk, belirsizlik veya tehdit ile ..."/>
          <p:cNvPicPr>
            <a:picLocks noChangeAspect="1"/>
          </p:cNvPicPr>
          <p:nvPr/>
        </p:nvPicPr>
        <p:blipFill rotWithShape="1">
          <a:blip r:embed="rId3">
            <a:extLst>
              <a:ext uri="{28A0092B-C50C-407E-A947-70E740481C1C}">
                <a14:useLocalDpi xmlns:a14="http://schemas.microsoft.com/office/drawing/2010/main" val="0"/>
              </a:ext>
            </a:extLst>
          </a:blip>
          <a:srcRect r="3961"/>
          <a:stretch/>
        </p:blipFill>
        <p:spPr>
          <a:xfrm>
            <a:off x="648807" y="1611831"/>
            <a:ext cx="8185484" cy="4261563"/>
          </a:xfrm>
          <a:prstGeom prst="rect">
            <a:avLst/>
          </a:prstGeom>
        </p:spPr>
      </p:pic>
      <p:sp>
        <p:nvSpPr>
          <p:cNvPr id="2" name="Title 1"/>
          <p:cNvSpPr>
            <a:spLocks noGrp="1"/>
          </p:cNvSpPr>
          <p:nvPr>
            <p:ph type="title"/>
          </p:nvPr>
        </p:nvSpPr>
        <p:spPr/>
        <p:txBody>
          <a:bodyPr>
            <a:noAutofit/>
          </a:bodyPr>
          <a:lstStyle/>
          <a:p>
            <a:r>
              <a:rPr lang="en-US" sz="3600" dirty="0">
                <a:solidFill>
                  <a:schemeClr val="tx1"/>
                </a:solidFill>
                <a:ea typeface="Verdana" pitchFamily="34" charset="0"/>
                <a:cs typeface="Verdana" pitchFamily="34" charset="0"/>
              </a:rPr>
              <a:t>What is the gap and how can Design Thinking help?</a:t>
            </a:r>
            <a:endParaRPr lang="en-US" sz="3600" dirty="0"/>
          </a:p>
        </p:txBody>
      </p:sp>
      <p:sp>
        <p:nvSpPr>
          <p:cNvPr id="9" name="TextBox 8"/>
          <p:cNvSpPr txBox="1"/>
          <p:nvPr/>
        </p:nvSpPr>
        <p:spPr>
          <a:xfrm>
            <a:off x="2404534" y="1649731"/>
            <a:ext cx="3463750" cy="418576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111125" indent="-111125">
              <a:spcAft>
                <a:spcPts val="600"/>
              </a:spcAft>
              <a:buFont typeface="Arial" panose="020B0604020202020204" pitchFamily="34" charset="0"/>
              <a:buChar char="•"/>
            </a:pPr>
            <a:r>
              <a:rPr lang="en-US" sz="1600" dirty="0">
                <a:solidFill>
                  <a:schemeClr val="tx1"/>
                </a:solidFill>
                <a:ea typeface="Verdana" pitchFamily="34" charset="0"/>
                <a:cs typeface="Verdana" pitchFamily="34" charset="0"/>
              </a:rPr>
              <a:t>How might we make research (usually designed and conducted by scholars) more relevant to those who may benefit from the research (practitioners)?</a:t>
            </a:r>
          </a:p>
          <a:p>
            <a:pPr marL="111125" indent="-111125">
              <a:spcAft>
                <a:spcPts val="600"/>
              </a:spcAft>
              <a:buFont typeface="Arial" panose="020B0604020202020204" pitchFamily="34" charset="0"/>
              <a:buChar char="•"/>
            </a:pPr>
            <a:r>
              <a:rPr lang="en-US" sz="1600" dirty="0">
                <a:solidFill>
                  <a:schemeClr val="tx1"/>
                </a:solidFill>
                <a:ea typeface="Verdana" pitchFamily="34" charset="0"/>
                <a:cs typeface="Verdana" pitchFamily="34" charset="0"/>
              </a:rPr>
              <a:t>While some scholars advocate co-designing research with practitioners, i.e., insider/outsider team research (Louis &amp; </a:t>
            </a:r>
            <a:r>
              <a:rPr lang="en-US" sz="1600" dirty="0" err="1">
                <a:solidFill>
                  <a:schemeClr val="tx1"/>
                </a:solidFill>
                <a:ea typeface="Verdana" pitchFamily="34" charset="0"/>
                <a:cs typeface="Verdana" pitchFamily="34" charset="0"/>
              </a:rPr>
              <a:t>Bartunek</a:t>
            </a:r>
            <a:r>
              <a:rPr lang="en-US" sz="1600" dirty="0">
                <a:solidFill>
                  <a:schemeClr val="tx1"/>
                </a:solidFill>
                <a:ea typeface="Verdana" pitchFamily="34" charset="0"/>
                <a:cs typeface="Verdana" pitchFamily="34" charset="0"/>
              </a:rPr>
              <a:t>, 1992), practical guidance is limited.</a:t>
            </a:r>
          </a:p>
          <a:p>
            <a:pPr marL="111125" indent="-111125">
              <a:spcAft>
                <a:spcPts val="600"/>
              </a:spcAft>
              <a:buFont typeface="Arial" panose="020B0604020202020204" pitchFamily="34" charset="0"/>
              <a:buChar char="•"/>
            </a:pPr>
            <a:r>
              <a:rPr lang="en-US" sz="1600" dirty="0">
                <a:solidFill>
                  <a:schemeClr val="tx1"/>
                </a:solidFill>
                <a:ea typeface="Verdana" pitchFamily="34" charset="0"/>
                <a:cs typeface="Verdana" pitchFamily="34" charset="0"/>
              </a:rPr>
              <a:t>Design Thinking can provide a framework that helps scholars and practitioners co-create meaningful research that is both relevant and useful to management practitioners, </a:t>
            </a:r>
            <a:r>
              <a:rPr lang="en-US" sz="1600" i="1" dirty="0">
                <a:solidFill>
                  <a:schemeClr val="tx1"/>
                </a:solidFill>
                <a:ea typeface="Verdana" pitchFamily="34" charset="0"/>
                <a:cs typeface="Verdana" pitchFamily="34" charset="0"/>
              </a:rPr>
              <a:t>and</a:t>
            </a:r>
            <a:r>
              <a:rPr lang="en-US" sz="1600" dirty="0">
                <a:solidFill>
                  <a:schemeClr val="tx1"/>
                </a:solidFill>
                <a:ea typeface="Verdana" pitchFamily="34" charset="0"/>
                <a:cs typeface="Verdana" pitchFamily="34" charset="0"/>
              </a:rPr>
              <a:t> contributes new knowledge.</a:t>
            </a:r>
          </a:p>
        </p:txBody>
      </p:sp>
      <p:sp>
        <p:nvSpPr>
          <p:cNvPr id="3" name="Slide Number Placeholder 2"/>
          <p:cNvSpPr>
            <a:spLocks noGrp="1"/>
          </p:cNvSpPr>
          <p:nvPr>
            <p:ph type="sldNum" sz="quarter" idx="12"/>
          </p:nvPr>
        </p:nvSpPr>
        <p:spPr/>
        <p:txBody>
          <a:bodyPr/>
          <a:lstStyle/>
          <a:p>
            <a:fld id="{8D83DEF2-8E39-4EDE-B6F6-719DC957FC71}" type="slidenum">
              <a:rPr lang="en-US" smtClean="0"/>
              <a:t>2</a:t>
            </a:fld>
            <a:endParaRPr lang="en-US"/>
          </a:p>
        </p:txBody>
      </p:sp>
      <p:sp>
        <p:nvSpPr>
          <p:cNvPr id="4" name="Rectangle 3"/>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307998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Experiment Applying Design Thinking to the R&amp;D Process</a:t>
            </a:r>
          </a:p>
        </p:txBody>
      </p:sp>
      <p:sp>
        <p:nvSpPr>
          <p:cNvPr id="3" name="Content Placeholder 2"/>
          <p:cNvSpPr>
            <a:spLocks noGrp="1"/>
          </p:cNvSpPr>
          <p:nvPr>
            <p:ph idx="1"/>
          </p:nvPr>
        </p:nvSpPr>
        <p:spPr>
          <a:xfrm>
            <a:off x="628649" y="1478810"/>
            <a:ext cx="8289439" cy="5242665"/>
          </a:xfrm>
        </p:spPr>
        <p:txBody>
          <a:bodyPr>
            <a:normAutofit fontScale="62500" lnSpcReduction="20000"/>
          </a:bodyPr>
          <a:lstStyle/>
          <a:p>
            <a:pPr>
              <a:lnSpc>
                <a:spcPct val="120000"/>
              </a:lnSpc>
            </a:pPr>
            <a:r>
              <a:rPr lang="en-US" b="1" dirty="0"/>
              <a:t>What we did</a:t>
            </a:r>
          </a:p>
          <a:p>
            <a:pPr lvl="1">
              <a:lnSpc>
                <a:spcPct val="120000"/>
              </a:lnSpc>
            </a:pPr>
            <a:r>
              <a:rPr lang="en-US" dirty="0"/>
              <a:t>Applied Design Thinking to help engage practitioners into the research development process earlier than had been done before</a:t>
            </a:r>
          </a:p>
          <a:p>
            <a:pPr lvl="1">
              <a:lnSpc>
                <a:spcPct val="120000"/>
              </a:lnSpc>
            </a:pPr>
            <a:r>
              <a:rPr lang="en-US" dirty="0"/>
              <a:t>Focused on scoping problem statements using Design Thinking tools and leveraging those problem statements to develop research ideas</a:t>
            </a:r>
          </a:p>
          <a:p>
            <a:pPr>
              <a:lnSpc>
                <a:spcPct val="120000"/>
              </a:lnSpc>
            </a:pPr>
            <a:r>
              <a:rPr lang="en-US" b="1" dirty="0"/>
              <a:t>What we learned </a:t>
            </a:r>
          </a:p>
          <a:p>
            <a:pPr lvl="1">
              <a:lnSpc>
                <a:spcPct val="120000"/>
              </a:lnSpc>
            </a:pPr>
            <a:r>
              <a:rPr lang="en-US" dirty="0"/>
              <a:t>Important to scope the initial problem domain as not too broad and not too narrow</a:t>
            </a:r>
          </a:p>
          <a:p>
            <a:pPr lvl="1">
              <a:lnSpc>
                <a:spcPct val="120000"/>
              </a:lnSpc>
            </a:pPr>
            <a:r>
              <a:rPr lang="en-US" dirty="0"/>
              <a:t>Applying this process takes time, resources, and advance planning; the investment helps with successful adoption of research by practitioners </a:t>
            </a:r>
          </a:p>
          <a:p>
            <a:pPr lvl="1">
              <a:lnSpc>
                <a:spcPct val="120000"/>
              </a:lnSpc>
            </a:pPr>
            <a:r>
              <a:rPr lang="en-US" dirty="0"/>
              <a:t>Design Thinking methods are not a substitute for domain knowledge of the subject area </a:t>
            </a:r>
          </a:p>
          <a:p>
            <a:pPr lvl="1">
              <a:lnSpc>
                <a:spcPct val="120000"/>
              </a:lnSpc>
            </a:pPr>
            <a:r>
              <a:rPr lang="en-US" dirty="0"/>
              <a:t>Important to communicate Design Thinking principles to participants ahead of time: ensure they understand they are expected to explore problems, not push preconceived solutions</a:t>
            </a:r>
          </a:p>
          <a:p>
            <a:pPr>
              <a:lnSpc>
                <a:spcPct val="120000"/>
              </a:lnSpc>
            </a:pPr>
            <a:r>
              <a:rPr lang="en-US" b="1" dirty="0"/>
              <a:t>What we hope to do next</a:t>
            </a:r>
          </a:p>
          <a:p>
            <a:pPr lvl="1">
              <a:lnSpc>
                <a:spcPct val="120000"/>
              </a:lnSpc>
            </a:pPr>
            <a:r>
              <a:rPr lang="en-US" dirty="0"/>
              <a:t>Improve and more broadly apply the Design Thinking process to research, including prototyping and testing phases</a:t>
            </a:r>
          </a:p>
          <a:p>
            <a:pPr lvl="1">
              <a:lnSpc>
                <a:spcPct val="120000"/>
              </a:lnSpc>
            </a:pPr>
            <a:r>
              <a:rPr lang="en-US" dirty="0"/>
              <a:t>Assess the impact of applying Design Thinking in the research development process by measuring transition of research to operational contexts </a:t>
            </a:r>
          </a:p>
        </p:txBody>
      </p:sp>
      <p:sp>
        <p:nvSpPr>
          <p:cNvPr id="4" name="Slide Number Placeholder 3"/>
          <p:cNvSpPr>
            <a:spLocks noGrp="1"/>
          </p:cNvSpPr>
          <p:nvPr>
            <p:ph type="sldNum" sz="quarter" idx="12"/>
          </p:nvPr>
        </p:nvSpPr>
        <p:spPr/>
        <p:txBody>
          <a:bodyPr/>
          <a:lstStyle/>
          <a:p>
            <a:fld id="{8D83DEF2-8E39-4EDE-B6F6-719DC957FC71}" type="slidenum">
              <a:rPr lang="en-US" smtClean="0"/>
              <a:pPr/>
              <a:t>20</a:t>
            </a:fld>
            <a:endParaRPr lang="en-US"/>
          </a:p>
        </p:txBody>
      </p:sp>
      <p:sp>
        <p:nvSpPr>
          <p:cNvPr id="5" name="Rectangle 4"/>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161527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Q&amp;A</a:t>
            </a:r>
          </a:p>
        </p:txBody>
      </p:sp>
    </p:spTree>
    <p:extLst>
      <p:ext uri="{BB962C8B-B14F-4D97-AF65-F5344CB8AC3E}">
        <p14:creationId xmlns:p14="http://schemas.microsoft.com/office/powerpoint/2010/main" val="5381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4" name="Content Placeholder 3"/>
          <p:cNvSpPr>
            <a:spLocks noGrp="1"/>
          </p:cNvSpPr>
          <p:nvPr>
            <p:ph idx="1"/>
          </p:nvPr>
        </p:nvSpPr>
        <p:spPr>
          <a:xfrm>
            <a:off x="628650" y="1449707"/>
            <a:ext cx="7886700" cy="5010359"/>
          </a:xfrm>
        </p:spPr>
        <p:txBody>
          <a:bodyPr>
            <a:normAutofit/>
          </a:bodyPr>
          <a:lstStyle/>
          <a:p>
            <a:pPr marL="0" indent="-457200">
              <a:lnSpc>
                <a:spcPct val="120000"/>
              </a:lnSpc>
              <a:buNone/>
            </a:pPr>
            <a:r>
              <a:rPr lang="en-US" sz="1800" dirty="0"/>
              <a:t>Brown, T., &amp; Katz, B. 2011. </a:t>
            </a:r>
            <a:r>
              <a:rPr lang="en-US" sz="1800" b="1" i="1" dirty="0"/>
              <a:t>Change by design: how design thinking transforms organizations and inspires innovation</a:t>
            </a:r>
            <a:r>
              <a:rPr lang="en-US" sz="1800" b="1" dirty="0"/>
              <a:t>. </a:t>
            </a:r>
            <a:r>
              <a:rPr lang="en-US" sz="1800" dirty="0"/>
              <a:t>New York, NY: Harper Business.</a:t>
            </a:r>
          </a:p>
          <a:p>
            <a:pPr marL="0" indent="-457200">
              <a:lnSpc>
                <a:spcPct val="120000"/>
              </a:lnSpc>
              <a:buNone/>
            </a:pPr>
            <a:r>
              <a:rPr lang="en-US" sz="1800" b="0" dirty="0"/>
              <a:t>George, G. </a:t>
            </a:r>
            <a:r>
              <a:rPr lang="en-US" sz="1800" dirty="0"/>
              <a:t>2016. Management Research in AMJ: Celebrating Impact While Striving for More. </a:t>
            </a:r>
            <a:r>
              <a:rPr lang="en-US" sz="1800" b="1" i="1" dirty="0"/>
              <a:t>Academy of Management Journal, </a:t>
            </a:r>
            <a:r>
              <a:rPr lang="nl-NL" sz="1800" dirty="0"/>
              <a:t>59: 1869-1877</a:t>
            </a:r>
            <a:r>
              <a:rPr lang="en-US" sz="1800" dirty="0"/>
              <a:t>. </a:t>
            </a:r>
            <a:r>
              <a:rPr lang="en-US" sz="1800" dirty="0" err="1"/>
              <a:t>doi</a:t>
            </a:r>
            <a:r>
              <a:rPr lang="en-US" sz="1800" dirty="0"/>
              <a:t>: 10.5465/amj.2016.4006 </a:t>
            </a:r>
            <a:endParaRPr lang="en-US" sz="1800" b="0" dirty="0"/>
          </a:p>
          <a:p>
            <a:pPr marL="0" indent="-457200">
              <a:lnSpc>
                <a:spcPct val="120000"/>
              </a:lnSpc>
              <a:buNone/>
            </a:pPr>
            <a:r>
              <a:rPr lang="en-US" sz="1800" b="0" dirty="0"/>
              <a:t>Liedtka, J., &amp; Ogilvie, T. 2011. </a:t>
            </a:r>
            <a:r>
              <a:rPr lang="en-US" sz="1800" b="1" i="1" dirty="0"/>
              <a:t>Designing for growth: a design thinking tool kit for managers</a:t>
            </a:r>
            <a:r>
              <a:rPr lang="en-US" sz="1800" b="0" dirty="0"/>
              <a:t>. New York: Columbia University Press.</a:t>
            </a:r>
          </a:p>
          <a:p>
            <a:pPr marL="0" indent="-457200">
              <a:lnSpc>
                <a:spcPct val="120000"/>
              </a:lnSpc>
              <a:buNone/>
            </a:pPr>
            <a:r>
              <a:rPr lang="en-US" sz="1800" b="0" dirty="0"/>
              <a:t>Lockwood, T. 2011. </a:t>
            </a:r>
            <a:r>
              <a:rPr lang="en-US" sz="1800" b="1" i="1" dirty="0"/>
              <a:t>Design thinking: integrating innovation, customer experience and brand value</a:t>
            </a:r>
            <a:r>
              <a:rPr lang="en-US" sz="1800" b="0" dirty="0"/>
              <a:t>. New York: Allworth Press.</a:t>
            </a:r>
            <a:endParaRPr lang="en-US" sz="1800" dirty="0"/>
          </a:p>
          <a:p>
            <a:pPr marL="0" indent="-457200">
              <a:lnSpc>
                <a:spcPct val="120000"/>
              </a:lnSpc>
              <a:buNone/>
            </a:pPr>
            <a:r>
              <a:rPr lang="en-US" sz="1800" dirty="0"/>
              <a:t>Louis, M. R., &amp; </a:t>
            </a:r>
            <a:r>
              <a:rPr lang="en-US" sz="1800" dirty="0" err="1"/>
              <a:t>Bartunek</a:t>
            </a:r>
            <a:r>
              <a:rPr lang="en-US" sz="1800" dirty="0"/>
              <a:t>, J. M. 1992. Insider/Outsider Research Teams. </a:t>
            </a:r>
            <a:r>
              <a:rPr lang="en-US" sz="1800" b="1" i="1" dirty="0"/>
              <a:t>Journal of Management Inquiry</a:t>
            </a:r>
            <a:r>
              <a:rPr lang="en-US" sz="1800" dirty="0"/>
              <a:t>, 1: 101-110. doi:10.1177/105649269212002 </a:t>
            </a:r>
            <a:endParaRPr lang="en-US" sz="1800" b="0" dirty="0"/>
          </a:p>
          <a:p>
            <a:pPr marL="0" indent="0">
              <a:buNone/>
            </a:pPr>
            <a:endParaRPr lang="en-US" dirty="0"/>
          </a:p>
        </p:txBody>
      </p:sp>
      <p:sp>
        <p:nvSpPr>
          <p:cNvPr id="2" name="Slide Number Placeholder 1"/>
          <p:cNvSpPr>
            <a:spLocks noGrp="1"/>
          </p:cNvSpPr>
          <p:nvPr>
            <p:ph type="sldNum" sz="quarter" idx="12"/>
          </p:nvPr>
        </p:nvSpPr>
        <p:spPr/>
        <p:txBody>
          <a:bodyPr/>
          <a:lstStyle/>
          <a:p>
            <a:fld id="{8D83DEF2-8E39-4EDE-B6F6-719DC957FC71}" type="slidenum">
              <a:rPr lang="en-US" smtClean="0"/>
              <a:t>22</a:t>
            </a:fld>
            <a:endParaRPr lang="en-US"/>
          </a:p>
        </p:txBody>
      </p:sp>
      <p:sp>
        <p:nvSpPr>
          <p:cNvPr id="5" name="Rectangle 4"/>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351663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Agenda</a:t>
            </a:r>
          </a:p>
        </p:txBody>
      </p:sp>
      <p:sp>
        <p:nvSpPr>
          <p:cNvPr id="13" name="Content Placeholder 12"/>
          <p:cNvSpPr>
            <a:spLocks noGrp="1"/>
          </p:cNvSpPr>
          <p:nvPr>
            <p:ph idx="1"/>
          </p:nvPr>
        </p:nvSpPr>
        <p:spPr>
          <a:xfrm>
            <a:off x="628650" y="1424308"/>
            <a:ext cx="7886700" cy="4537814"/>
          </a:xfrm>
        </p:spPr>
        <p:txBody>
          <a:bodyPr/>
          <a:lstStyle/>
          <a:p>
            <a:pPr>
              <a:lnSpc>
                <a:spcPct val="100000"/>
              </a:lnSpc>
            </a:pPr>
            <a:r>
              <a:rPr lang="en-US" dirty="0"/>
              <a:t>Overview of Design Thinking</a:t>
            </a:r>
          </a:p>
          <a:p>
            <a:pPr>
              <a:lnSpc>
                <a:spcPct val="100000"/>
              </a:lnSpc>
            </a:pPr>
            <a:r>
              <a:rPr lang="en-US" dirty="0"/>
              <a:t>Scenario for Activities</a:t>
            </a:r>
          </a:p>
          <a:p>
            <a:pPr>
              <a:lnSpc>
                <a:spcPct val="100000"/>
              </a:lnSpc>
            </a:pPr>
            <a:r>
              <a:rPr lang="en-US"/>
              <a:t>Design Thinking Activities</a:t>
            </a:r>
            <a:endParaRPr lang="en-US" dirty="0"/>
          </a:p>
          <a:p>
            <a:pPr marL="914400" lvl="1" indent="-457200">
              <a:lnSpc>
                <a:spcPct val="100000"/>
              </a:lnSpc>
              <a:buFont typeface="+mj-lt"/>
              <a:buAutoNum type="arabicPeriod"/>
            </a:pPr>
            <a:r>
              <a:rPr lang="en-US" dirty="0"/>
              <a:t>Exploring the Problem Space</a:t>
            </a:r>
          </a:p>
          <a:p>
            <a:pPr marL="914400" lvl="1" indent="-457200">
              <a:lnSpc>
                <a:spcPct val="100000"/>
              </a:lnSpc>
              <a:buFont typeface="+mj-lt"/>
              <a:buAutoNum type="arabicPeriod"/>
            </a:pPr>
            <a:r>
              <a:rPr lang="en-US" dirty="0"/>
              <a:t>Generating Ideas</a:t>
            </a:r>
          </a:p>
          <a:p>
            <a:pPr marL="914400" lvl="1" indent="-457200">
              <a:lnSpc>
                <a:spcPct val="100000"/>
              </a:lnSpc>
              <a:buFont typeface="+mj-lt"/>
              <a:buAutoNum type="arabicPeriod"/>
            </a:pPr>
            <a:r>
              <a:rPr lang="en-US" dirty="0"/>
              <a:t>Prototyping Solution Concepts</a:t>
            </a:r>
          </a:p>
          <a:p>
            <a:pPr>
              <a:lnSpc>
                <a:spcPct val="100000"/>
              </a:lnSpc>
            </a:pPr>
            <a:r>
              <a:rPr lang="en-US" dirty="0"/>
              <a:t>Our Experiment Applying Design Thinking to the Research &amp; Development Process</a:t>
            </a:r>
          </a:p>
          <a:p>
            <a:pPr>
              <a:lnSpc>
                <a:spcPct val="100000"/>
              </a:lnSpc>
            </a:pPr>
            <a:r>
              <a:rPr lang="en-US" dirty="0"/>
              <a:t>Q&amp;A</a:t>
            </a:r>
          </a:p>
          <a:p>
            <a:endParaRPr lang="en-US" dirty="0"/>
          </a:p>
        </p:txBody>
      </p:sp>
      <p:sp>
        <p:nvSpPr>
          <p:cNvPr id="2" name="Slide Number Placeholder 1"/>
          <p:cNvSpPr>
            <a:spLocks noGrp="1"/>
          </p:cNvSpPr>
          <p:nvPr>
            <p:ph type="sldNum" sz="quarter" idx="12"/>
          </p:nvPr>
        </p:nvSpPr>
        <p:spPr/>
        <p:txBody>
          <a:bodyPr/>
          <a:lstStyle/>
          <a:p>
            <a:fld id="{8D83DEF2-8E39-4EDE-B6F6-719DC957FC71}" type="slidenum">
              <a:rPr lang="en-US" smtClean="0"/>
              <a:pPr/>
              <a:t>3</a:t>
            </a:fld>
            <a:endParaRPr lang="en-US"/>
          </a:p>
        </p:txBody>
      </p:sp>
      <p:sp>
        <p:nvSpPr>
          <p:cNvPr id="5" name="Rectangle 4"/>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139922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Design Thinking</a:t>
            </a:r>
          </a:p>
        </p:txBody>
      </p:sp>
      <p:sp>
        <p:nvSpPr>
          <p:cNvPr id="3" name="Content Placeholder 2"/>
          <p:cNvSpPr>
            <a:spLocks noGrp="1"/>
          </p:cNvSpPr>
          <p:nvPr>
            <p:ph idx="1"/>
          </p:nvPr>
        </p:nvSpPr>
        <p:spPr>
          <a:xfrm>
            <a:off x="628650" y="1424309"/>
            <a:ext cx="7886700" cy="4932042"/>
          </a:xfrm>
        </p:spPr>
        <p:txBody>
          <a:bodyPr>
            <a:normAutofit fontScale="55000" lnSpcReduction="20000"/>
          </a:bodyPr>
          <a:lstStyle/>
          <a:p>
            <a:pPr marL="0" indent="0">
              <a:lnSpc>
                <a:spcPct val="120000"/>
              </a:lnSpc>
              <a:buNone/>
            </a:pPr>
            <a:r>
              <a:rPr lang="en-US" b="1" dirty="0"/>
              <a:t>Sample of Definitions</a:t>
            </a:r>
          </a:p>
          <a:p>
            <a:pPr>
              <a:lnSpc>
                <a:spcPct val="120000"/>
              </a:lnSpc>
            </a:pPr>
            <a:r>
              <a:rPr lang="en-US" dirty="0"/>
              <a:t>“A discipline that uses the designer’s sensibility and methods to match people’s needs with what is technologically feasible and what a viable business strategy can convert into customer value and market opportunity” (Brown &amp; Katz, 2011).</a:t>
            </a:r>
          </a:p>
          <a:p>
            <a:pPr>
              <a:lnSpc>
                <a:spcPct val="120000"/>
              </a:lnSpc>
            </a:pPr>
            <a:r>
              <a:rPr lang="en-US" dirty="0"/>
              <a:t>“A human centered innovation process that emphasizes observation, collaboration, fast learning, visualization of ideas, rapid concept prototyping, and concurrent business analysis” (Lockwood, 2011)</a:t>
            </a:r>
          </a:p>
          <a:p>
            <a:pPr>
              <a:lnSpc>
                <a:spcPct val="120000"/>
              </a:lnSpc>
            </a:pPr>
            <a:r>
              <a:rPr lang="en-US" dirty="0"/>
              <a:t>“A style of thinking that combines empathy for the users and immersion in the context of a problem, creativity in the generation of insights and solutions, and a data-based experimental approach to assessing the quality of solutions.” (Liedtka &amp; </a:t>
            </a:r>
            <a:r>
              <a:rPr lang="en-US" dirty="0" err="1"/>
              <a:t>Ogilve</a:t>
            </a:r>
            <a:r>
              <a:rPr lang="en-US" dirty="0"/>
              <a:t>, 2011). </a:t>
            </a:r>
          </a:p>
          <a:p>
            <a:pPr marL="0" indent="0">
              <a:lnSpc>
                <a:spcPct val="120000"/>
              </a:lnSpc>
              <a:buNone/>
            </a:pPr>
            <a:r>
              <a:rPr lang="en-US" b="1" dirty="0"/>
              <a:t>Key Features of Definitions</a:t>
            </a:r>
          </a:p>
          <a:p>
            <a:pPr>
              <a:lnSpc>
                <a:spcPct val="120000"/>
              </a:lnSpc>
            </a:pPr>
            <a:r>
              <a:rPr lang="en-US" dirty="0"/>
              <a:t>Focused on problem identification through customer empathy and solution development through iterative and rapid prototyping</a:t>
            </a:r>
          </a:p>
          <a:p>
            <a:pPr>
              <a:lnSpc>
                <a:spcPct val="120000"/>
              </a:lnSpc>
            </a:pPr>
            <a:r>
              <a:rPr lang="en-US" dirty="0"/>
              <a:t>Human-centered throughout the entire process</a:t>
            </a:r>
          </a:p>
          <a:p>
            <a:pPr>
              <a:lnSpc>
                <a:spcPct val="120000"/>
              </a:lnSpc>
            </a:pPr>
            <a:r>
              <a:rPr lang="en-US" dirty="0"/>
              <a:t>Includes processes, tools, and techniques to achieve its objectives; can be considered a methodology</a:t>
            </a:r>
          </a:p>
          <a:p>
            <a:pPr>
              <a:lnSpc>
                <a:spcPct val="120000"/>
              </a:lnSpc>
            </a:pPr>
            <a:endParaRPr lang="en-US" dirty="0"/>
          </a:p>
        </p:txBody>
      </p:sp>
      <p:sp>
        <p:nvSpPr>
          <p:cNvPr id="4" name="Slide Number Placeholder 3"/>
          <p:cNvSpPr>
            <a:spLocks noGrp="1"/>
          </p:cNvSpPr>
          <p:nvPr>
            <p:ph type="sldNum" sz="quarter" idx="12"/>
          </p:nvPr>
        </p:nvSpPr>
        <p:spPr/>
        <p:txBody>
          <a:bodyPr/>
          <a:lstStyle/>
          <a:p>
            <a:fld id="{8D83DEF2-8E39-4EDE-B6F6-719DC957FC71}" type="slidenum">
              <a:rPr lang="en-US" smtClean="0"/>
              <a:pPr/>
              <a:t>4</a:t>
            </a:fld>
            <a:endParaRPr lang="en-US"/>
          </a:p>
        </p:txBody>
      </p:sp>
      <p:sp>
        <p:nvSpPr>
          <p:cNvPr id="5" name="Rectangle 4"/>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300115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Thinking is appropriate for the following situations</a:t>
            </a:r>
          </a:p>
        </p:txBody>
      </p:sp>
      <p:sp>
        <p:nvSpPr>
          <p:cNvPr id="3" name="Content Placeholder 2"/>
          <p:cNvSpPr>
            <a:spLocks noGrp="1"/>
          </p:cNvSpPr>
          <p:nvPr>
            <p:ph idx="1"/>
          </p:nvPr>
        </p:nvSpPr>
        <p:spPr>
          <a:xfrm>
            <a:off x="628650" y="1507066"/>
            <a:ext cx="7886700" cy="4328055"/>
          </a:xfrm>
        </p:spPr>
        <p:txBody>
          <a:bodyPr>
            <a:normAutofit fontScale="77500" lnSpcReduction="20000"/>
          </a:bodyPr>
          <a:lstStyle/>
          <a:p>
            <a:pPr>
              <a:lnSpc>
                <a:spcPct val="120000"/>
              </a:lnSpc>
            </a:pPr>
            <a:r>
              <a:rPr lang="en-US" dirty="0"/>
              <a:t>We must rely heavily on deep understanding of actual people involved </a:t>
            </a:r>
          </a:p>
          <a:p>
            <a:pPr>
              <a:lnSpc>
                <a:spcPct val="120000"/>
              </a:lnSpc>
            </a:pPr>
            <a:r>
              <a:rPr lang="en-US" dirty="0"/>
              <a:t>We have a hunch about the problem and/or opportunity </a:t>
            </a:r>
          </a:p>
          <a:p>
            <a:pPr>
              <a:lnSpc>
                <a:spcPct val="120000"/>
              </a:lnSpc>
            </a:pPr>
            <a:r>
              <a:rPr lang="en-US" dirty="0"/>
              <a:t>Have a need to understand a process or product from the human perspective in order to improve it or make it more relevant to the users’ needs</a:t>
            </a:r>
          </a:p>
          <a:p>
            <a:pPr>
              <a:lnSpc>
                <a:spcPct val="120000"/>
              </a:lnSpc>
            </a:pPr>
            <a:r>
              <a:rPr lang="en-US" dirty="0"/>
              <a:t>There are many unknowns and past data are unlikely to help us</a:t>
            </a:r>
          </a:p>
          <a:p>
            <a:pPr>
              <a:lnSpc>
                <a:spcPct val="120000"/>
              </a:lnSpc>
            </a:pPr>
            <a:r>
              <a:rPr lang="en-US" dirty="0"/>
              <a:t>We haven’t seen this problem before and so we’re not sure where to start</a:t>
            </a:r>
          </a:p>
          <a:p>
            <a:pPr>
              <a:lnSpc>
                <a:spcPct val="120000"/>
              </a:lnSpc>
            </a:pPr>
            <a:r>
              <a:rPr lang="en-US" dirty="0"/>
              <a:t>Very little existing data to analyze</a:t>
            </a:r>
          </a:p>
          <a:p>
            <a:endParaRPr lang="en-US" dirty="0"/>
          </a:p>
          <a:p>
            <a:endParaRPr lang="en-US" dirty="0"/>
          </a:p>
        </p:txBody>
      </p:sp>
      <p:sp>
        <p:nvSpPr>
          <p:cNvPr id="4" name="Slide Number Placeholder 3"/>
          <p:cNvSpPr>
            <a:spLocks noGrp="1"/>
          </p:cNvSpPr>
          <p:nvPr>
            <p:ph type="sldNum" sz="quarter" idx="12"/>
          </p:nvPr>
        </p:nvSpPr>
        <p:spPr/>
        <p:txBody>
          <a:bodyPr/>
          <a:lstStyle/>
          <a:p>
            <a:fld id="{8D83DEF2-8E39-4EDE-B6F6-719DC957FC71}" type="slidenum">
              <a:rPr lang="en-US" smtClean="0"/>
              <a:pPr/>
              <a:t>5</a:t>
            </a:fld>
            <a:endParaRPr lang="en-US"/>
          </a:p>
        </p:txBody>
      </p:sp>
      <p:sp>
        <p:nvSpPr>
          <p:cNvPr id="5" name="Rectangle 4"/>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232051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Thinking Process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6070" b="4514"/>
          <a:stretch/>
        </p:blipFill>
        <p:spPr>
          <a:xfrm>
            <a:off x="524781" y="1458327"/>
            <a:ext cx="4850494" cy="2041600"/>
          </a:xfrm>
          <a:prstGeom prst="rect">
            <a:avLst/>
          </a:prstGeom>
        </p:spPr>
      </p:pic>
      <p:sp>
        <p:nvSpPr>
          <p:cNvPr id="8" name="TextBox 7"/>
          <p:cNvSpPr txBox="1"/>
          <p:nvPr/>
        </p:nvSpPr>
        <p:spPr>
          <a:xfrm>
            <a:off x="1342264" y="3161373"/>
            <a:ext cx="2451312"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Stanford Design School</a:t>
            </a:r>
            <a:r>
              <a:rPr lang="en-US" sz="1600" baseline="30000" dirty="0">
                <a:ea typeface="Verdana" pitchFamily="34" charset="0"/>
                <a:cs typeface="Verdana" pitchFamily="34" charset="0"/>
              </a:rPr>
              <a:t>1</a:t>
            </a:r>
          </a:p>
        </p:txBody>
      </p:sp>
      <p:sp>
        <p:nvSpPr>
          <p:cNvPr id="11" name="TextBox 10"/>
          <p:cNvSpPr txBox="1"/>
          <p:nvPr/>
        </p:nvSpPr>
        <p:spPr>
          <a:xfrm>
            <a:off x="3596654" y="5400054"/>
            <a:ext cx="1382751"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UVA Darden</a:t>
            </a:r>
            <a:r>
              <a:rPr lang="en-US" sz="1600" baseline="30000" dirty="0">
                <a:ea typeface="Verdana" pitchFamily="34" charset="0"/>
                <a:cs typeface="Verdana" pitchFamily="34" charset="0"/>
              </a:rPr>
              <a:t>3</a:t>
            </a:r>
            <a:endParaRPr lang="en-US" sz="1600" dirty="0">
              <a:ea typeface="Verdana" pitchFamily="34" charset="0"/>
              <a:cs typeface="Verdana" pitchFamily="34" charset="0"/>
            </a:endParaRPr>
          </a:p>
        </p:txBody>
      </p:sp>
      <p:sp>
        <p:nvSpPr>
          <p:cNvPr id="10" name="TextBox 9"/>
          <p:cNvSpPr txBox="1"/>
          <p:nvPr/>
        </p:nvSpPr>
        <p:spPr>
          <a:xfrm>
            <a:off x="6972565" y="3496170"/>
            <a:ext cx="761747"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IDEO</a:t>
            </a:r>
            <a:r>
              <a:rPr lang="en-US" sz="1600" baseline="30000" dirty="0">
                <a:ea typeface="Verdana" pitchFamily="34" charset="0"/>
                <a:cs typeface="Verdana" pitchFamily="34" charset="0"/>
              </a:rPr>
              <a:t>2</a:t>
            </a:r>
            <a:endParaRPr lang="en-US" sz="1600" dirty="0">
              <a:ea typeface="Verdana" pitchFamily="34" charset="0"/>
              <a:cs typeface="Verdana" pitchFamily="34" charset="0"/>
            </a:endParaRPr>
          </a:p>
        </p:txBody>
      </p:sp>
      <p:sp>
        <p:nvSpPr>
          <p:cNvPr id="2" name="TextBox 1"/>
          <p:cNvSpPr txBox="1"/>
          <p:nvPr/>
        </p:nvSpPr>
        <p:spPr>
          <a:xfrm>
            <a:off x="237238" y="5699659"/>
            <a:ext cx="5527475" cy="938719"/>
          </a:xfrm>
          <a:prstGeom prst="rect">
            <a:avLst/>
          </a:prstGeom>
          <a:noFill/>
        </p:spPr>
        <p:txBody>
          <a:bodyPr wrap="none" rtlCol="0">
            <a:spAutoFit/>
          </a:bodyPr>
          <a:lstStyle/>
          <a:p>
            <a:pPr marL="228600" indent="-228600">
              <a:spcAft>
                <a:spcPts val="600"/>
              </a:spcAft>
              <a:buAutoNum type="arabicParenR"/>
            </a:pPr>
            <a:r>
              <a:rPr lang="en-US" sz="1000" dirty="0">
                <a:ea typeface="Verdana" pitchFamily="34" charset="0"/>
                <a:cs typeface="Verdana" pitchFamily="34" charset="0"/>
              </a:rPr>
              <a:t>Stanford Bootcamp Bootleg (</a:t>
            </a:r>
            <a:r>
              <a:rPr lang="en-US" sz="1000" dirty="0">
                <a:ea typeface="Verdana" pitchFamily="34" charset="0"/>
                <a:cs typeface="Verdana" pitchFamily="34" charset="0"/>
                <a:hlinkClick r:id="rId4"/>
              </a:rPr>
              <a:t>https://dschool.stanford.edu/resources/the-bootcamp-bootleg</a:t>
            </a:r>
            <a:r>
              <a:rPr lang="en-US" sz="1000" dirty="0">
                <a:ea typeface="Verdana" pitchFamily="34" charset="0"/>
                <a:cs typeface="Verdana" pitchFamily="34" charset="0"/>
              </a:rPr>
              <a:t>)</a:t>
            </a:r>
          </a:p>
          <a:p>
            <a:pPr marL="228600" indent="-228600">
              <a:spcAft>
                <a:spcPts val="600"/>
              </a:spcAft>
              <a:buAutoNum type="arabicParenR"/>
            </a:pPr>
            <a:r>
              <a:rPr lang="en-US" sz="1000" dirty="0">
                <a:ea typeface="Verdana" pitchFamily="34" charset="0"/>
                <a:cs typeface="Verdana" pitchFamily="34" charset="0"/>
              </a:rPr>
              <a:t>IDEO.org Approach Site (</a:t>
            </a:r>
            <a:r>
              <a:rPr lang="en-US" sz="1000" dirty="0">
                <a:ea typeface="Verdana" pitchFamily="34" charset="0"/>
                <a:cs typeface="Verdana" pitchFamily="34" charset="0"/>
                <a:hlinkClick r:id="rId5"/>
              </a:rPr>
              <a:t>https://www.ideo.org/approach</a:t>
            </a:r>
            <a:r>
              <a:rPr lang="en-US" sz="1000" dirty="0">
                <a:ea typeface="Verdana" pitchFamily="34" charset="0"/>
                <a:cs typeface="Verdana" pitchFamily="34" charset="0"/>
              </a:rPr>
              <a:t>)</a:t>
            </a:r>
          </a:p>
          <a:p>
            <a:pPr marL="228600" indent="-228600">
              <a:spcAft>
                <a:spcPts val="600"/>
              </a:spcAft>
              <a:buAutoNum type="arabicParenR"/>
            </a:pPr>
            <a:r>
              <a:rPr lang="en-US" sz="1000" dirty="0">
                <a:ea typeface="Verdana" pitchFamily="34" charset="0"/>
                <a:cs typeface="Verdana" pitchFamily="34" charset="0"/>
              </a:rPr>
              <a:t>Jeanne Liedtka Design Thinking for Business Innovation (</a:t>
            </a:r>
            <a:r>
              <a:rPr lang="en-US" sz="1000" dirty="0">
                <a:ea typeface="Verdana" pitchFamily="34" charset="0"/>
                <a:cs typeface="Verdana" pitchFamily="34" charset="0"/>
                <a:hlinkClick r:id="rId6"/>
              </a:rPr>
              <a:t>http://jeanneliedtka.com/</a:t>
            </a:r>
            <a:r>
              <a:rPr lang="en-US" sz="1000" dirty="0">
                <a:ea typeface="Verdana" pitchFamily="34" charset="0"/>
                <a:cs typeface="Verdana" pitchFamily="34" charset="0"/>
              </a:rPr>
              <a:t>)  </a:t>
            </a:r>
          </a:p>
          <a:p>
            <a:pPr marL="228600" indent="-228600">
              <a:spcAft>
                <a:spcPts val="600"/>
              </a:spcAft>
              <a:buAutoNum type="arabicParenR"/>
            </a:pPr>
            <a:endParaRPr lang="en-US" sz="1000" dirty="0">
              <a:ea typeface="Verdana" pitchFamily="34" charset="0"/>
              <a:cs typeface="Verdana"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3626" y="2185136"/>
            <a:ext cx="3530374" cy="1251115"/>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4277" y="3711471"/>
            <a:ext cx="5325858" cy="1664331"/>
          </a:xfrm>
          <a:prstGeom prst="rect">
            <a:avLst/>
          </a:prstGeom>
        </p:spPr>
      </p:pic>
      <p:sp>
        <p:nvSpPr>
          <p:cNvPr id="3" name="Slide Number Placeholder 2"/>
          <p:cNvSpPr>
            <a:spLocks noGrp="1"/>
          </p:cNvSpPr>
          <p:nvPr>
            <p:ph type="sldNum" sz="quarter" idx="12"/>
          </p:nvPr>
        </p:nvSpPr>
        <p:spPr/>
        <p:txBody>
          <a:bodyPr/>
          <a:lstStyle/>
          <a:p>
            <a:fld id="{8D83DEF2-8E39-4EDE-B6F6-719DC957FC71}" type="slidenum">
              <a:rPr lang="en-US" smtClean="0"/>
              <a:t>6</a:t>
            </a:fld>
            <a:endParaRPr lang="en-US"/>
          </a:p>
        </p:txBody>
      </p:sp>
      <p:sp>
        <p:nvSpPr>
          <p:cNvPr id="12" name="Rectangle 11"/>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347937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for Activities</a:t>
            </a:r>
          </a:p>
        </p:txBody>
      </p:sp>
      <p:sp>
        <p:nvSpPr>
          <p:cNvPr id="3" name="Content Placeholder 2"/>
          <p:cNvSpPr>
            <a:spLocks noGrp="1"/>
          </p:cNvSpPr>
          <p:nvPr>
            <p:ph idx="1"/>
          </p:nvPr>
        </p:nvSpPr>
        <p:spPr>
          <a:xfrm>
            <a:off x="628650" y="1407375"/>
            <a:ext cx="7886700" cy="4948976"/>
          </a:xfrm>
        </p:spPr>
        <p:txBody>
          <a:bodyPr>
            <a:normAutofit fontScale="70000" lnSpcReduction="20000"/>
          </a:bodyPr>
          <a:lstStyle/>
          <a:p>
            <a:pPr>
              <a:lnSpc>
                <a:spcPct val="120000"/>
              </a:lnSpc>
            </a:pPr>
            <a:r>
              <a:rPr lang="en-US" dirty="0"/>
              <a:t>This scenario provides a shared context for workshop participants to become familiar with the Design Thinking process.</a:t>
            </a:r>
          </a:p>
          <a:p>
            <a:pPr>
              <a:lnSpc>
                <a:spcPct val="120000"/>
              </a:lnSpc>
            </a:pPr>
            <a:r>
              <a:rPr lang="en-US" dirty="0"/>
              <a:t>Each table will be working to identify ways to revamp existing Academy of Management publications to be more accessible to management practitioners, a goal that has been stated by the AMJ’s outgoing editor last year. </a:t>
            </a:r>
          </a:p>
          <a:p>
            <a:pPr marL="457200" lvl="1" indent="0">
              <a:lnSpc>
                <a:spcPct val="120000"/>
              </a:lnSpc>
              <a:buNone/>
            </a:pPr>
            <a:r>
              <a:rPr lang="en-US" dirty="0"/>
              <a:t>Our collective efforts at dissemination have improved vastly over the past decade as we consider innovative ways to get the attention of scholars and practitioners alike. Yet, this marks the beginning of a trend under which progress in our field will not just be about publications, but about outcomes and impact</a:t>
            </a:r>
            <a:r>
              <a:rPr lang="en-US" i="1" dirty="0"/>
              <a:t> </a:t>
            </a:r>
            <a:r>
              <a:rPr lang="en-US" dirty="0"/>
              <a:t>(George, 2016). </a:t>
            </a:r>
            <a:endParaRPr lang="nl-NL" dirty="0"/>
          </a:p>
          <a:p>
            <a:pPr>
              <a:lnSpc>
                <a:spcPct val="120000"/>
              </a:lnSpc>
              <a:tabLst>
                <a:tab pos="1828800" algn="l"/>
              </a:tabLst>
            </a:pPr>
            <a:r>
              <a:rPr lang="en-US" dirty="0"/>
              <a:t>The scope of discussion during the workshop can include improvements to existing publications (e.g. Academy of Management Journal, Academy of Management Perspectives, etc.) or alternative ways to communicate research with practitioners.</a:t>
            </a:r>
          </a:p>
        </p:txBody>
      </p:sp>
      <p:sp>
        <p:nvSpPr>
          <p:cNvPr id="4" name="Slide Number Placeholder 3"/>
          <p:cNvSpPr>
            <a:spLocks noGrp="1"/>
          </p:cNvSpPr>
          <p:nvPr>
            <p:ph type="sldNum" sz="quarter" idx="12"/>
          </p:nvPr>
        </p:nvSpPr>
        <p:spPr/>
        <p:txBody>
          <a:bodyPr/>
          <a:lstStyle/>
          <a:p>
            <a:fld id="{8D83DEF2-8E39-4EDE-B6F6-719DC957FC71}" type="slidenum">
              <a:rPr lang="en-US" smtClean="0"/>
              <a:t>7</a:t>
            </a:fld>
            <a:endParaRPr lang="en-US"/>
          </a:p>
        </p:txBody>
      </p:sp>
      <p:sp>
        <p:nvSpPr>
          <p:cNvPr id="5" name="Rectangle 4"/>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11741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ACTIVITY 1</a:t>
            </a:r>
            <a:br>
              <a:rPr lang="en-US" dirty="0"/>
            </a:br>
            <a:r>
              <a:rPr lang="en-US" dirty="0"/>
              <a:t>Exploring the Problem Domain</a:t>
            </a:r>
          </a:p>
        </p:txBody>
      </p:sp>
      <p:sp>
        <p:nvSpPr>
          <p:cNvPr id="3" name="Slide Number Placeholder 6"/>
          <p:cNvSpPr>
            <a:spLocks noGrp="1"/>
          </p:cNvSpPr>
          <p:nvPr>
            <p:ph type="sldNum" sz="quarter" idx="12"/>
          </p:nvPr>
        </p:nvSpPr>
        <p:spPr>
          <a:xfrm>
            <a:off x="6457950" y="6356351"/>
            <a:ext cx="2057400" cy="365125"/>
          </a:xfrm>
        </p:spPr>
        <p:txBody>
          <a:bodyPr/>
          <a:lstStyle/>
          <a:p>
            <a:fld id="{8D83DEF2-8E39-4EDE-B6F6-719DC957FC71}" type="slidenum">
              <a:rPr lang="en-US" smtClean="0"/>
              <a:t>8</a:t>
            </a:fld>
            <a:endParaRPr lang="en-US"/>
          </a:p>
        </p:txBody>
      </p:sp>
    </p:spTree>
    <p:extLst>
      <p:ext uri="{BB962C8B-B14F-4D97-AF65-F5344CB8AC3E}">
        <p14:creationId xmlns:p14="http://schemas.microsoft.com/office/powerpoint/2010/main" val="309491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Exploring the Problem </a:t>
            </a:r>
            <a:br>
              <a:rPr lang="en-US" dirty="0"/>
            </a:br>
            <a:r>
              <a:rPr lang="en-US" dirty="0"/>
              <a:t>Domain</a:t>
            </a:r>
          </a:p>
        </p:txBody>
      </p:sp>
      <p:sp>
        <p:nvSpPr>
          <p:cNvPr id="4" name="Content Placeholder 3"/>
          <p:cNvSpPr>
            <a:spLocks noGrp="1"/>
          </p:cNvSpPr>
          <p:nvPr>
            <p:ph idx="1"/>
          </p:nvPr>
        </p:nvSpPr>
        <p:spPr/>
        <p:txBody>
          <a:bodyPr/>
          <a:lstStyle/>
          <a:p>
            <a:r>
              <a:rPr lang="en-US" dirty="0"/>
              <a:t>Design Thinking emphasizes exploring problem domains from a human-centered perspective</a:t>
            </a:r>
          </a:p>
          <a:p>
            <a:pPr marL="287338" lvl="1"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070" b="4514"/>
          <a:stretch/>
        </p:blipFill>
        <p:spPr>
          <a:xfrm>
            <a:off x="5637265" y="125902"/>
            <a:ext cx="2626383" cy="1105459"/>
          </a:xfrm>
          <a:prstGeom prst="rect">
            <a:avLst/>
          </a:prstGeom>
        </p:spPr>
      </p:pic>
      <p:sp>
        <p:nvSpPr>
          <p:cNvPr id="6" name="Rectangle 5"/>
          <p:cNvSpPr/>
          <p:nvPr/>
        </p:nvSpPr>
        <p:spPr>
          <a:xfrm>
            <a:off x="5529827" y="65649"/>
            <a:ext cx="1266092" cy="1077351"/>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4"/>
          <a:stretch>
            <a:fillRect/>
          </a:stretch>
        </p:blipFill>
        <p:spPr>
          <a:xfrm>
            <a:off x="4618370" y="2766785"/>
            <a:ext cx="3536956" cy="2782831"/>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8D83DEF2-8E39-4EDE-B6F6-719DC957FC71}" type="slidenum">
              <a:rPr lang="en-US" smtClean="0"/>
              <a:t>9</a:t>
            </a:fld>
            <a:endParaRPr lang="en-US"/>
          </a:p>
        </p:txBody>
      </p:sp>
      <p:sp>
        <p:nvSpPr>
          <p:cNvPr id="8" name="TextBox 7"/>
          <p:cNvSpPr txBox="1"/>
          <p:nvPr/>
        </p:nvSpPr>
        <p:spPr>
          <a:xfrm>
            <a:off x="4377267" y="5937579"/>
            <a:ext cx="3886381" cy="523220"/>
          </a:xfrm>
          <a:prstGeom prst="rect">
            <a:avLst/>
          </a:prstGeom>
          <a:solidFill>
            <a:schemeClr val="accent6">
              <a:lumMod val="20000"/>
              <a:lumOff val="80000"/>
            </a:schemeClr>
          </a:solidFill>
        </p:spPr>
        <p:txBody>
          <a:bodyPr wrap="square" rtlCol="0">
            <a:spAutoFit/>
          </a:bodyPr>
          <a:lstStyle/>
          <a:p>
            <a:pPr algn="ctr"/>
            <a:r>
              <a:rPr lang="en-US" sz="1400" dirty="0">
                <a:solidFill>
                  <a:srgbClr val="002060"/>
                </a:solidFill>
              </a:rPr>
              <a:t>Empathy Maps are used to explore how someone perceives and reacts to their surroundings</a:t>
            </a:r>
          </a:p>
        </p:txBody>
      </p:sp>
      <p:pic>
        <p:nvPicPr>
          <p:cNvPr id="12" name="Picture 11"/>
          <p:cNvPicPr>
            <a:picLocks noChangeAspect="1"/>
          </p:cNvPicPr>
          <p:nvPr/>
        </p:nvPicPr>
        <p:blipFill>
          <a:blip r:embed="rId5"/>
          <a:stretch>
            <a:fillRect/>
          </a:stretch>
        </p:blipFill>
        <p:spPr>
          <a:xfrm>
            <a:off x="555887" y="2766786"/>
            <a:ext cx="3605661" cy="2782831"/>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525633" y="5911402"/>
            <a:ext cx="3635915" cy="523220"/>
          </a:xfrm>
          <a:prstGeom prst="rect">
            <a:avLst/>
          </a:prstGeom>
          <a:solidFill>
            <a:schemeClr val="accent6">
              <a:lumMod val="20000"/>
              <a:lumOff val="80000"/>
            </a:schemeClr>
          </a:solidFill>
        </p:spPr>
        <p:txBody>
          <a:bodyPr wrap="square" rtlCol="0">
            <a:spAutoFit/>
          </a:bodyPr>
          <a:lstStyle/>
          <a:p>
            <a:pPr algn="ctr"/>
            <a:r>
              <a:rPr lang="en-US" sz="1400" dirty="0">
                <a:solidFill>
                  <a:srgbClr val="002060"/>
                </a:solidFill>
              </a:rPr>
              <a:t>Personas help designers get to know their intended audience</a:t>
            </a:r>
          </a:p>
        </p:txBody>
      </p:sp>
      <p:sp>
        <p:nvSpPr>
          <p:cNvPr id="11" name="Rectangle 10"/>
          <p:cNvSpPr/>
          <p:nvPr/>
        </p:nvSpPr>
        <p:spPr>
          <a:xfrm>
            <a:off x="0" y="6400413"/>
            <a:ext cx="6567544" cy="276999"/>
          </a:xfrm>
          <a:prstGeom prst="rect">
            <a:avLst/>
          </a:prstGeom>
        </p:spPr>
        <p:txBody>
          <a:bodyPr wrap="square">
            <a:spAutoFit/>
          </a:bodyPr>
          <a:lstStyle/>
          <a:p>
            <a:r>
              <a:rPr lang="en-US" sz="1200" b="1" dirty="0">
                <a:latin typeface="+mj-lt"/>
                <a:ea typeface="Calibri" panose="020F0502020204030204" pitchFamily="34" charset="0"/>
              </a:rPr>
              <a:t>©2017 The MITRE Corporation. ALL RIGHTS RESERVED</a:t>
            </a:r>
            <a:endParaRPr lang="en-US" sz="1200" dirty="0">
              <a:latin typeface="+mj-lt"/>
            </a:endParaRPr>
          </a:p>
        </p:txBody>
      </p:sp>
    </p:spTree>
    <p:extLst>
      <p:ext uri="{BB962C8B-B14F-4D97-AF65-F5344CB8AC3E}">
        <p14:creationId xmlns:p14="http://schemas.microsoft.com/office/powerpoint/2010/main" val="2323428222"/>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12160</TotalTime>
  <Words>3604</Words>
  <Application>Microsoft Office PowerPoint</Application>
  <PresentationFormat>On-screen Show (4:3)</PresentationFormat>
  <Paragraphs>261</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Verdana</vt:lpstr>
      <vt:lpstr>Office Theme</vt:lpstr>
      <vt:lpstr>Bridging the Theory-Practice Gap  through Design Thinking</vt:lpstr>
      <vt:lpstr>What is the gap and how can Design Thinking help?</vt:lpstr>
      <vt:lpstr>Agenda</vt:lpstr>
      <vt:lpstr>Definition of Design Thinking</vt:lpstr>
      <vt:lpstr>Design Thinking is appropriate for the following situations</vt:lpstr>
      <vt:lpstr>Design Thinking Process</vt:lpstr>
      <vt:lpstr>Scenario for Activities</vt:lpstr>
      <vt:lpstr>ACTIVITY 1 Exploring the Problem Domain</vt:lpstr>
      <vt:lpstr>Exploring the Problem  Domain</vt:lpstr>
      <vt:lpstr>PowerPoint Presentation</vt:lpstr>
      <vt:lpstr>Exploring the Problem Domain Activity: Debrief and Lessons Learned</vt:lpstr>
      <vt:lpstr>ACTIVITY 2 Generating Ideas</vt:lpstr>
      <vt:lpstr>Generating Ideas</vt:lpstr>
      <vt:lpstr>PowerPoint Presentation</vt:lpstr>
      <vt:lpstr>Generating Ideas Activity:  Debrief and Lessons Learned</vt:lpstr>
      <vt:lpstr>ACTIVITY 3 Prototyping Solution Concepts</vt:lpstr>
      <vt:lpstr>Prototyping Solution  Concepts </vt:lpstr>
      <vt:lpstr>PowerPoint Presentation</vt:lpstr>
      <vt:lpstr>Prototyping Solution Concepts Activity:  Debrief and Lessons Learned</vt:lpstr>
      <vt:lpstr>Our Experiment Applying Design Thinking to the R&amp;D Process</vt:lpstr>
      <vt:lpstr>Q&amp;A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Gilmer, Cynthia L.</dc:creator>
  <cp:lastModifiedBy>Sheikh, Awais K</cp:lastModifiedBy>
  <cp:revision>44</cp:revision>
  <cp:lastPrinted>2017-07-25T16:36:26Z</cp:lastPrinted>
  <dcterms:created xsi:type="dcterms:W3CDTF">2017-07-24T16:31:30Z</dcterms:created>
  <dcterms:modified xsi:type="dcterms:W3CDTF">2017-08-03T18:36:11Z</dcterms:modified>
</cp:coreProperties>
</file>