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4"/>
  </p:notesMasterIdLst>
  <p:handoutMasterIdLst>
    <p:handoutMasterId r:id="rId15"/>
  </p:handoutMasterIdLst>
  <p:sldIdLst>
    <p:sldId id="256" r:id="rId6"/>
    <p:sldId id="257" r:id="rId7"/>
    <p:sldId id="259"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7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3" autoAdjust="0"/>
  </p:normalViewPr>
  <p:slideViewPr>
    <p:cSldViewPr snapToGrid="0">
      <p:cViewPr varScale="1">
        <p:scale>
          <a:sx n="75" d="100"/>
          <a:sy n="75" d="100"/>
        </p:scale>
        <p:origin x="324" y="52"/>
      </p:cViewPr>
      <p:guideLst>
        <p:guide orient="horz"/>
        <p:guide pos="76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1330"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DC58A4-1F39-4E10-B40C-ECB2E4998083}" type="datetimeFigureOut">
              <a:rPr lang="en-US" smtClean="0"/>
              <a:t>11/17/2017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BFFE62-8B6F-4B6C-87A1-15BE8E6B70A8}" type="slidenum">
              <a:rPr lang="en-US" smtClean="0"/>
              <a:t>‹#›</a:t>
            </a:fld>
            <a:endParaRPr lang="en-US"/>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F3212-CA4A-4372-B18F-FDBCACCE5573}" type="datetimeFigureOut">
              <a:rPr lang="en-US" smtClean="0"/>
              <a:t>11/17/2017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DFB8-CE1E-4CEA-A9A7-0392F69410F3}" type="slidenum">
              <a:rPr lang="en-US" smtClean="0"/>
              <a:t>‹#›</a:t>
            </a:fld>
            <a:endParaRPr lang="en-US"/>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CCDFB8-CE1E-4CEA-A9A7-0392F69410F3}" type="slidenum">
              <a:rPr lang="en-US" smtClean="0"/>
              <a:t>2</a:t>
            </a:fld>
            <a:endParaRPr lang="en-US"/>
          </a:p>
        </p:txBody>
      </p:sp>
    </p:spTree>
    <p:extLst>
      <p:ext uri="{BB962C8B-B14F-4D97-AF65-F5344CB8AC3E}">
        <p14:creationId xmlns:p14="http://schemas.microsoft.com/office/powerpoint/2010/main" val="2120912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CCDFB8-CE1E-4CEA-A9A7-0392F69410F3}" type="slidenum">
              <a:rPr lang="en-US" smtClean="0"/>
              <a:t>3</a:t>
            </a:fld>
            <a:endParaRPr lang="en-US"/>
          </a:p>
        </p:txBody>
      </p:sp>
    </p:spTree>
    <p:extLst>
      <p:ext uri="{BB962C8B-B14F-4D97-AF65-F5344CB8AC3E}">
        <p14:creationId xmlns:p14="http://schemas.microsoft.com/office/powerpoint/2010/main" val="33322460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ext Box 34"/>
          <p:cNvSpPr txBox="1">
            <a:spLocks noChangeArrowheads="1"/>
          </p:cNvSpPr>
          <p:nvPr userDrawn="1"/>
        </p:nvSpPr>
        <p:spPr bwMode="auto">
          <a:xfrm>
            <a:off x="8924760" y="6533104"/>
            <a:ext cx="2895344"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dirty="0">
                <a:solidFill>
                  <a:schemeClr val="tx1">
                    <a:lumMod val="50000"/>
                    <a:lumOff val="50000"/>
                  </a:schemeClr>
                </a:solidFill>
                <a:latin typeface="Arial" pitchFamily="34" charset="0"/>
                <a:cs typeface="Arial" pitchFamily="34" charset="0"/>
              </a:rPr>
              <a:t>© 2017</a:t>
            </a:r>
            <a:r>
              <a:rPr lang="en-US" altLang="en-US" sz="800" b="0" baseline="0" dirty="0">
                <a:solidFill>
                  <a:schemeClr val="tx1">
                    <a:lumMod val="50000"/>
                    <a:lumOff val="50000"/>
                  </a:schemeClr>
                </a:solidFill>
                <a:latin typeface="Arial" pitchFamily="34" charset="0"/>
                <a:cs typeface="Arial" pitchFamily="34" charset="0"/>
              </a:rPr>
              <a:t> </a:t>
            </a:r>
            <a:r>
              <a:rPr lang="en-US" altLang="en-US" sz="800" b="0" dirty="0">
                <a:solidFill>
                  <a:schemeClr val="tx1">
                    <a:lumMod val="50000"/>
                    <a:lumOff val="50000"/>
                  </a:schemeClr>
                </a:solidFill>
                <a:latin typeface="Arial" pitchFamily="34" charset="0"/>
                <a:cs typeface="Arial" pitchFamily="34" charset="0"/>
              </a:rPr>
              <a:t>The MITRE Corporation. ALL RIGHTS RESERVED</a:t>
            </a:r>
          </a:p>
        </p:txBody>
      </p:sp>
      <p:sp>
        <p:nvSpPr>
          <p:cNvPr id="8" name="Rectangle 4"/>
          <p:cNvSpPr>
            <a:spLocks noGrp="1" noChangeArrowheads="1"/>
          </p:cNvSpPr>
          <p:nvPr>
            <p:ph type="subTitle" idx="1" hasCustomPrompt="1"/>
          </p:nvPr>
        </p:nvSpPr>
        <p:spPr>
          <a:xfrm>
            <a:off x="1044156" y="2568939"/>
            <a:ext cx="6136217" cy="389922"/>
          </a:xfrm>
        </p:spPr>
        <p:txBody>
          <a:bodyPr anchor="ctr"/>
          <a:lstStyle>
            <a:lvl1pPr marL="0" indent="0">
              <a:buFont typeface="Wingdings" pitchFamily="2" charset="2"/>
              <a:buNone/>
              <a:defRPr b="1" spc="0" baseline="0">
                <a:solidFill>
                  <a:schemeClr val="tx2"/>
                </a:solidFill>
                <a:latin typeface="Arial" pitchFamily="34" charset="0"/>
                <a:cs typeface="Arial"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1009528" y="368932"/>
            <a:ext cx="966216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sp>
        <p:nvSpPr>
          <p:cNvPr id="12" name="Rectangle 11"/>
          <p:cNvSpPr/>
          <p:nvPr userDrawn="1"/>
        </p:nvSpPr>
        <p:spPr bwMode="auto">
          <a:xfrm>
            <a:off x="0" y="1"/>
            <a:ext cx="543099"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15" name="Straight Connector 14"/>
          <p:cNvCxnSpPr/>
          <p:nvPr userDrawn="1"/>
        </p:nvCxnSpPr>
        <p:spPr bwMode="auto">
          <a:xfrm>
            <a:off x="1098200"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8"/>
            <a:ext cx="543099"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cxnSp>
        <p:nvCxnSpPr>
          <p:cNvPr id="16" name="Straight Connector 15"/>
          <p:cNvCxnSpPr/>
          <p:nvPr userDrawn="1"/>
        </p:nvCxnSpPr>
        <p:spPr bwMode="auto">
          <a:xfrm>
            <a:off x="1098200" y="6533104"/>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0578" y="6250820"/>
            <a:ext cx="894007" cy="243820"/>
          </a:xfrm>
          <a:prstGeom prst="rect">
            <a:avLst/>
          </a:prstGeom>
        </p:spPr>
      </p:pic>
      <p:sp>
        <p:nvSpPr>
          <p:cNvPr id="11" name="TextBox 10"/>
          <p:cNvSpPr txBox="1"/>
          <p:nvPr userDrawn="1"/>
        </p:nvSpPr>
        <p:spPr>
          <a:xfrm>
            <a:off x="9765908" y="64169"/>
            <a:ext cx="2138947"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
        <p:nvSpPr>
          <p:cNvPr id="4" name="Rectangle 3"/>
          <p:cNvSpPr/>
          <p:nvPr userDrawn="1"/>
        </p:nvSpPr>
        <p:spPr>
          <a:xfrm>
            <a:off x="1044156" y="6554270"/>
            <a:ext cx="8274996" cy="276999"/>
          </a:xfrm>
          <a:prstGeom prst="rect">
            <a:avLst/>
          </a:prstGeom>
        </p:spPr>
        <p:txBody>
          <a:bodyPr wrap="square">
            <a:spAutoFit/>
          </a:bodyPr>
          <a:lstStyle/>
          <a:p>
            <a:r>
              <a:rPr lang="en-US" sz="1200" b="0" dirty="0">
                <a:effectLst/>
                <a:latin typeface="Calibri" panose="020F0502020204030204" pitchFamily="34" charset="0"/>
                <a:ea typeface="Calibri" panose="020F0502020204030204" pitchFamily="34" charset="0"/>
                <a:cs typeface="Calibri" panose="020F0502020204030204" pitchFamily="34" charset="0"/>
              </a:rPr>
              <a:t>Approved for Public Release;  Distribution Unlimited. Case Number 17-3504</a:t>
            </a:r>
            <a:endParaRPr lang="en-US" sz="1200" b="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274638"/>
            <a:ext cx="109728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
        <p:nvSpPr>
          <p:cNvPr id="8" name="Text Placeholder 2"/>
          <p:cNvSpPr>
            <a:spLocks noGrp="1"/>
          </p:cNvSpPr>
          <p:nvPr>
            <p:ph idx="1"/>
          </p:nvPr>
        </p:nvSpPr>
        <p:spPr>
          <a:xfrm>
            <a:off x="812800" y="1447800"/>
            <a:ext cx="10972800" cy="4678363"/>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a:t>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on Header Layout">
    <p:spTree>
      <p:nvGrpSpPr>
        <p:cNvPr id="1" name=""/>
        <p:cNvGrpSpPr/>
        <p:nvPr/>
      </p:nvGrpSpPr>
      <p:grpSpPr>
        <a:xfrm>
          <a:off x="0" y="0"/>
          <a:ext cx="0" cy="0"/>
          <a:chOff x="0" y="0"/>
          <a:chExt cx="0" cy="0"/>
        </a:xfrm>
      </p:grpSpPr>
      <p:grpSp>
        <p:nvGrpSpPr>
          <p:cNvPr id="2" name="Group 1"/>
          <p:cNvGrpSpPr/>
          <p:nvPr userDrawn="1"/>
        </p:nvGrpSpPr>
        <p:grpSpPr>
          <a:xfrm>
            <a:off x="0" y="-2"/>
            <a:ext cx="543099" cy="6858002"/>
            <a:chOff x="0" y="-1"/>
            <a:chExt cx="407324" cy="6858001"/>
          </a:xfrm>
        </p:grpSpPr>
        <p:sp>
          <p:nvSpPr>
            <p:cNvPr id="17" name="Rectangle 16"/>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19290" y="6509438"/>
            <a:ext cx="894007" cy="243820"/>
          </a:xfrm>
          <a:prstGeom prst="rect">
            <a:avLst/>
          </a:prstGeom>
        </p:spPr>
      </p:pic>
      <p:sp>
        <p:nvSpPr>
          <p:cNvPr id="20" name="TextBox 19"/>
          <p:cNvSpPr txBox="1"/>
          <p:nvPr userDrawn="1"/>
        </p:nvSpPr>
        <p:spPr>
          <a:xfrm>
            <a:off x="9519605" y="64169"/>
            <a:ext cx="2138947"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14" name="Group 13"/>
          <p:cNvGrpSpPr/>
          <p:nvPr userDrawn="1"/>
        </p:nvGrpSpPr>
        <p:grpSpPr>
          <a:xfrm>
            <a:off x="11647056" y="-1"/>
            <a:ext cx="543099" cy="6858001"/>
            <a:chOff x="0" y="-1"/>
            <a:chExt cx="407324" cy="6858001"/>
          </a:xfrm>
        </p:grpSpPr>
        <p:sp>
          <p:nvSpPr>
            <p:cNvPr id="22" name="Rectangle 21"/>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grpSp>
        <p:nvGrpSpPr>
          <p:cNvPr id="3" name="Group 2"/>
          <p:cNvGrpSpPr/>
          <p:nvPr userDrawn="1"/>
        </p:nvGrpSpPr>
        <p:grpSpPr>
          <a:xfrm>
            <a:off x="1071417" y="2057400"/>
            <a:ext cx="10049164" cy="2743200"/>
            <a:chOff x="685800" y="2057400"/>
            <a:chExt cx="10744200" cy="2743200"/>
          </a:xfrm>
        </p:grpSpPr>
        <p:cxnSp>
          <p:nvCxnSpPr>
            <p:cNvPr id="24" name="Straight Connector 23"/>
            <p:cNvCxnSpPr/>
            <p:nvPr userDrawn="1"/>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26" name="Rectangle 9"/>
          <p:cNvSpPr>
            <a:spLocks noGrp="1" noChangeArrowheads="1"/>
          </p:cNvSpPr>
          <p:nvPr>
            <p:ph type="ctrTitle" sz="quarter" hasCustomPrompt="1"/>
          </p:nvPr>
        </p:nvSpPr>
        <p:spPr>
          <a:xfrm>
            <a:off x="1231515" y="2424418"/>
            <a:ext cx="9778232" cy="2013359"/>
          </a:xfrm>
        </p:spPr>
        <p:txBody>
          <a:bodyPr anchor="ctr" anchorCtr="0">
            <a:noAutofit/>
          </a:bodyPr>
          <a:lstStyle>
            <a:lvl1pPr algn="ctr">
              <a:lnSpc>
                <a:spcPts val="4400"/>
              </a:lnSpc>
              <a:defRPr sz="3600" b="1">
                <a:solidFill>
                  <a:schemeClr val="tx2"/>
                </a:solidFill>
                <a:latin typeface="Arial" pitchFamily="34" charset="0"/>
                <a:cs typeface="Times New Roman" pitchFamily="18" charset="0"/>
              </a:defRPr>
            </a:lvl1pPr>
          </a:lstStyle>
          <a:p>
            <a:r>
              <a:rPr lang="en-US" dirty="0"/>
              <a:t>Divider Slide – Section Title here</a:t>
            </a:r>
          </a:p>
        </p:txBody>
      </p:sp>
    </p:spTree>
    <p:extLst>
      <p:ext uri="{BB962C8B-B14F-4D97-AF65-F5344CB8AC3E}">
        <p14:creationId xmlns:p14="http://schemas.microsoft.com/office/powerpoint/2010/main" val="348184138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498597"/>
            <a:ext cx="53848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400800" y="1498597"/>
            <a:ext cx="53848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274638"/>
            <a:ext cx="109728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Tree>
    <p:extLst>
      <p:ext uri="{BB962C8B-B14F-4D97-AF65-F5344CB8AC3E}">
        <p14:creationId xmlns:p14="http://schemas.microsoft.com/office/powerpoint/2010/main" val="236666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userDrawn="1"/>
        </p:nvSpPr>
        <p:spPr>
          <a:xfrm>
            <a:off x="736600" y="1133476"/>
            <a:ext cx="11176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88041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slide - large image">
    <p:spTree>
      <p:nvGrpSpPr>
        <p:cNvPr id="1" name=""/>
        <p:cNvGrpSpPr/>
        <p:nvPr/>
      </p:nvGrpSpPr>
      <p:grpSpPr>
        <a:xfrm>
          <a:off x="0" y="0"/>
          <a:ext cx="0" cy="0"/>
          <a:chOff x="0" y="0"/>
          <a:chExt cx="0" cy="0"/>
        </a:xfrm>
      </p:grpSpPr>
      <p:sp>
        <p:nvSpPr>
          <p:cNvPr id="2" name="TextBox 1"/>
          <p:cNvSpPr txBox="1"/>
          <p:nvPr userDrawn="1"/>
        </p:nvSpPr>
        <p:spPr>
          <a:xfrm>
            <a:off x="9765908" y="64169"/>
            <a:ext cx="2138947"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4597" y="6540145"/>
            <a:ext cx="894007" cy="243820"/>
          </a:xfrm>
          <a:prstGeom prst="rect">
            <a:avLst/>
          </a:prstGeom>
        </p:spPr>
      </p:pic>
      <p:sp>
        <p:nvSpPr>
          <p:cNvPr id="4" name="Rectangle 3"/>
          <p:cNvSpPr/>
          <p:nvPr userDrawn="1"/>
        </p:nvSpPr>
        <p:spPr>
          <a:xfrm>
            <a:off x="836176" y="6609686"/>
            <a:ext cx="6096000" cy="123111"/>
          </a:xfrm>
          <a:prstGeom prst="rect">
            <a:avLst/>
          </a:prstGeom>
        </p:spPr>
        <p:txBody>
          <a:bodyPr lIns="0" tIns="0" rIns="0" bIns="0">
            <a:spAutoFit/>
          </a:bodyPr>
          <a:lstStyle/>
          <a:p>
            <a:r>
              <a:rPr lang="en-US" altLang="en-US" sz="800">
                <a:solidFill>
                  <a:schemeClr val="tx1">
                    <a:lumMod val="50000"/>
                    <a:lumOff val="50000"/>
                  </a:schemeClr>
                </a:solidFill>
              </a:rPr>
              <a:t>© 2017 The </a:t>
            </a:r>
            <a:r>
              <a:rPr lang="en-US" altLang="en-US" sz="800" dirty="0">
                <a:solidFill>
                  <a:schemeClr val="tx1">
                    <a:lumMod val="50000"/>
                    <a:lumOff val="50000"/>
                  </a:schemeClr>
                </a:solidFill>
              </a:rPr>
              <a:t>MITRE Corporation. All rights reserved. For Internal MITRE Use.</a:t>
            </a:r>
            <a:endParaRPr lang="en-US" sz="800" dirty="0">
              <a:solidFill>
                <a:schemeClr val="tx1">
                  <a:lumMod val="50000"/>
                  <a:lumOff val="50000"/>
                </a:schemeClr>
              </a:solidFill>
            </a:endParaRPr>
          </a:p>
        </p:txBody>
      </p:sp>
    </p:spTree>
    <p:extLst>
      <p:ext uri="{BB962C8B-B14F-4D97-AF65-F5344CB8AC3E}">
        <p14:creationId xmlns:p14="http://schemas.microsoft.com/office/powerpoint/2010/main" val="246074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userDrawn="1"/>
        </p:nvSpPr>
        <p:spPr>
          <a:xfrm>
            <a:off x="736600" y="1133476"/>
            <a:ext cx="11176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p:nvGrpSpPr>
          <p:cNvPr id="3" name="Group 2"/>
          <p:cNvGrpSpPr/>
          <p:nvPr userDrawn="1"/>
        </p:nvGrpSpPr>
        <p:grpSpPr>
          <a:xfrm>
            <a:off x="3856517" y="4816915"/>
            <a:ext cx="4976601" cy="687607"/>
            <a:chOff x="2659017" y="4816914"/>
            <a:chExt cx="3732451" cy="687607"/>
          </a:xfrm>
        </p:grpSpPr>
        <p:pic>
          <p:nvPicPr>
            <p:cNvPr id="4" name="Picture 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5" name="Picture 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6" name="Picture 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7" name="Picture 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8" name="Picture 7">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9" name="TextBox 8"/>
          <p:cNvSpPr txBox="1"/>
          <p:nvPr userDrawn="1"/>
        </p:nvSpPr>
        <p:spPr>
          <a:xfrm>
            <a:off x="2488164" y="2453954"/>
            <a:ext cx="7713304" cy="2031325"/>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sz="1800" dirty="0">
                <a:solidFill>
                  <a:schemeClr val="tx1">
                    <a:lumMod val="50000"/>
                    <a:lumOff val="50000"/>
                  </a:schemeClr>
                </a:solidFill>
              </a:rPr>
              <a:t>Learn and share more about MITRE, FFRDCs,</a:t>
            </a:r>
            <a:br>
              <a:rPr lang="en-US" sz="1800" dirty="0">
                <a:solidFill>
                  <a:schemeClr val="tx1">
                    <a:lumMod val="50000"/>
                    <a:lumOff val="50000"/>
                  </a:schemeClr>
                </a:solidFill>
              </a:rPr>
            </a:br>
            <a:r>
              <a:rPr lang="en-US" sz="1800" dirty="0">
                <a:solidFill>
                  <a:schemeClr val="tx1">
                    <a:lumMod val="50000"/>
                    <a:lumOff val="50000"/>
                  </a:schemeClr>
                </a:solidFill>
              </a:rPr>
              <a:t>and our unique value at </a:t>
            </a:r>
            <a:r>
              <a:rPr lang="en-US" sz="1800" u="sng" dirty="0">
                <a:solidFill>
                  <a:schemeClr val="tx1">
                    <a:lumMod val="50000"/>
                    <a:lumOff val="50000"/>
                  </a:schemeClr>
                </a:solidFill>
                <a:hlinkClick r:id="rId12"/>
              </a:rPr>
              <a:t>www.mitre.org</a:t>
            </a:r>
            <a:r>
              <a:rPr lang="en-US" sz="1800"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191838" y="1352973"/>
            <a:ext cx="2305957" cy="791415"/>
          </a:xfrm>
          <a:prstGeom prst="rect">
            <a:avLst/>
          </a:prstGeom>
        </p:spPr>
      </p:pic>
    </p:spTree>
    <p:extLst>
      <p:ext uri="{BB962C8B-B14F-4D97-AF65-F5344CB8AC3E}">
        <p14:creationId xmlns:p14="http://schemas.microsoft.com/office/powerpoint/2010/main" val="305734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2800" y="274638"/>
            <a:ext cx="10972800" cy="868362"/>
          </a:xfrm>
          <a:prstGeom prst="rect">
            <a:avLst/>
          </a:prstGeom>
        </p:spPr>
        <p:txBody>
          <a:bodyPr vert="horz" lIns="91440" tIns="45720" rIns="91440" bIns="45720" rtlCol="0" anchor="ctr"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812800" y="1447800"/>
            <a:ext cx="10972800" cy="4678363"/>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p:nvCxnSpPr>
        <p:spPr bwMode="auto">
          <a:xfrm>
            <a:off x="824411" y="1295400"/>
            <a:ext cx="10961189"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0" name="Rectangle 9"/>
          <p:cNvSpPr/>
          <p:nvPr/>
        </p:nvSpPr>
        <p:spPr bwMode="auto">
          <a:xfrm>
            <a:off x="0" y="1"/>
            <a:ext cx="543099"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1" name="Rectangle 10"/>
          <p:cNvSpPr/>
          <p:nvPr/>
        </p:nvSpPr>
        <p:spPr bwMode="auto">
          <a:xfrm>
            <a:off x="0" y="1371601"/>
            <a:ext cx="543099"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pic>
        <p:nvPicPr>
          <p:cNvPr id="6" name="Picture 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914597" y="6540145"/>
            <a:ext cx="894007" cy="243820"/>
          </a:xfrm>
          <a:prstGeom prst="rect">
            <a:avLst/>
          </a:prstGeom>
        </p:spPr>
      </p:pic>
      <p:sp>
        <p:nvSpPr>
          <p:cNvPr id="13" name="TextBox 12"/>
          <p:cNvSpPr txBox="1"/>
          <p:nvPr/>
        </p:nvSpPr>
        <p:spPr>
          <a:xfrm>
            <a:off x="9765908" y="64169"/>
            <a:ext cx="2138947"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
        <p:nvSpPr>
          <p:cNvPr id="4" name="Rectangle 3"/>
          <p:cNvSpPr/>
          <p:nvPr/>
        </p:nvSpPr>
        <p:spPr>
          <a:xfrm>
            <a:off x="836176" y="6609686"/>
            <a:ext cx="6096000" cy="123111"/>
          </a:xfrm>
          <a:prstGeom prst="rect">
            <a:avLst/>
          </a:prstGeom>
        </p:spPr>
        <p:txBody>
          <a:bodyPr lIns="0" tIns="0" rIns="0" bIns="0">
            <a:spAutoFit/>
          </a:bodyPr>
          <a:lstStyle/>
          <a:p>
            <a:r>
              <a:rPr lang="en-US" altLang="en-US" sz="800" dirty="0">
                <a:solidFill>
                  <a:schemeClr val="tx1">
                    <a:lumMod val="50000"/>
                    <a:lumOff val="50000"/>
                  </a:schemeClr>
                </a:solidFill>
              </a:rPr>
              <a:t>© 2017 The MITRE Corporation. ALL RIGHTS RESERVED.</a:t>
            </a:r>
            <a:endParaRPr lang="en-US" sz="800" dirty="0">
              <a:solidFill>
                <a:schemeClr val="tx1">
                  <a:lumMod val="50000"/>
                  <a:lumOff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2" r:id="rId4"/>
    <p:sldLayoutId id="2147483664" r:id="rId5"/>
    <p:sldLayoutId id="2147483655" r:id="rId6"/>
    <p:sldLayoutId id="2147483662" r:id="rId7"/>
    <p:sldLayoutId id="2147483661" r:id="rId8"/>
    <p:sldLayoutId id="2147483660" r:id="rId9"/>
  </p:sldLayoutIdLst>
  <p:hf hdr="0" dt="0"/>
  <p:txStyles>
    <p:titleStyle>
      <a:lvl1pPr algn="l" defTabSz="914400" rtl="0" eaLnBrk="1" latinLnBrk="0" hangingPunct="1">
        <a:lnSpc>
          <a:spcPts val="32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4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8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09892" y="2531857"/>
            <a:ext cx="7220650" cy="461665"/>
          </a:xfrm>
        </p:spPr>
        <p:txBody>
          <a:bodyPr wrap="square">
            <a:spAutoFit/>
          </a:bodyPr>
          <a:lstStyle/>
          <a:p>
            <a:pPr>
              <a:buClr>
                <a:srgbClr val="80A644"/>
              </a:buClr>
              <a:buSzPct val="85000"/>
              <a:defRPr/>
            </a:pPr>
            <a:r>
              <a:rPr lang="en-US" spc="140" dirty="0"/>
              <a:t>Jay Crossler and Lisa Glikbarg</a:t>
            </a:r>
          </a:p>
        </p:txBody>
      </p:sp>
      <p:sp>
        <p:nvSpPr>
          <p:cNvPr id="4" name="Title 3"/>
          <p:cNvSpPr>
            <a:spLocks noGrp="1"/>
          </p:cNvSpPr>
          <p:nvPr>
            <p:ph type="ctrTitle" sz="quarter"/>
          </p:nvPr>
        </p:nvSpPr>
        <p:spPr>
          <a:xfrm>
            <a:off x="1109892" y="1129285"/>
            <a:ext cx="10607040" cy="1220847"/>
          </a:xfrm>
        </p:spPr>
        <p:txBody>
          <a:bodyPr wrap="square">
            <a:spAutoFit/>
          </a:bodyPr>
          <a:lstStyle/>
          <a:p>
            <a:r>
              <a:rPr lang="en-US" dirty="0"/>
              <a:t>MITRE Corporations Learning System: </a:t>
            </a:r>
            <a:br>
              <a:rPr lang="en-US" dirty="0"/>
            </a:br>
            <a:r>
              <a:rPr lang="en-US" dirty="0"/>
              <a:t>Project Workbooks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30317" y="221504"/>
            <a:ext cx="8229600" cy="861005"/>
          </a:xfrm>
        </p:spPr>
        <p:txBody>
          <a:bodyPr>
            <a:normAutofit fontScale="90000"/>
          </a:bodyPr>
          <a:lstStyle/>
          <a:p>
            <a:r>
              <a:rPr lang="en-US" dirty="0"/>
              <a:t>3 Dimensions Support “Mission First”</a:t>
            </a:r>
            <a:br>
              <a:rPr lang="en-US" dirty="0"/>
            </a:br>
            <a:r>
              <a:rPr lang="en-US" dirty="0"/>
              <a:t>MITRE’s Center for Programs and Technology</a:t>
            </a:r>
          </a:p>
        </p:txBody>
      </p:sp>
      <p:sp>
        <p:nvSpPr>
          <p:cNvPr id="9" name="Content Placeholder 2"/>
          <p:cNvSpPr>
            <a:spLocks noGrp="1"/>
          </p:cNvSpPr>
          <p:nvPr>
            <p:ph idx="1"/>
          </p:nvPr>
        </p:nvSpPr>
        <p:spPr>
          <a:xfrm>
            <a:off x="830317" y="1401160"/>
            <a:ext cx="10968596" cy="3889748"/>
          </a:xfrm>
        </p:spPr>
        <p:txBody>
          <a:bodyPr/>
          <a:lstStyle/>
          <a:p>
            <a:pPr marL="0" indent="0">
              <a:buNone/>
            </a:pPr>
            <a:r>
              <a:rPr lang="en-US" sz="1500" dirty="0"/>
              <a:t>People:</a:t>
            </a:r>
            <a:r>
              <a:rPr lang="en-US" sz="1500" b="0" dirty="0"/>
              <a:t> Empower you to grow and develop through our </a:t>
            </a:r>
            <a:r>
              <a:rPr lang="en-US" sz="1500" dirty="0"/>
              <a:t>Purpose, Mastery, Autonomy </a:t>
            </a:r>
            <a:r>
              <a:rPr lang="en-US" sz="1500" b="0" dirty="0"/>
              <a:t>culture </a:t>
            </a:r>
          </a:p>
          <a:p>
            <a:pPr lvl="1">
              <a:spcAft>
                <a:spcPts val="200"/>
              </a:spcAft>
            </a:pPr>
            <a:r>
              <a:rPr lang="en-US" sz="1400" b="0" dirty="0"/>
              <a:t>We want you to feel safe to seize opportunities and knock down obstacles.</a:t>
            </a:r>
          </a:p>
          <a:p>
            <a:pPr lvl="1">
              <a:spcAft>
                <a:spcPts val="200"/>
              </a:spcAft>
            </a:pPr>
            <a:r>
              <a:rPr lang="en-US" sz="1400" b="0" dirty="0"/>
              <a:t>How do we help our talented people accomplish more</a:t>
            </a:r>
            <a:r>
              <a:rPr lang="en-US" sz="1400" dirty="0"/>
              <a:t>?</a:t>
            </a:r>
          </a:p>
          <a:p>
            <a:pPr lvl="1">
              <a:spcAft>
                <a:spcPts val="200"/>
              </a:spcAft>
            </a:pPr>
            <a:endParaRPr lang="en-US" sz="1400" b="0" dirty="0"/>
          </a:p>
          <a:p>
            <a:pPr marL="0" indent="0">
              <a:buNone/>
            </a:pPr>
            <a:r>
              <a:rPr lang="en-US" sz="1500" dirty="0"/>
              <a:t>Process:</a:t>
            </a:r>
            <a:r>
              <a:rPr lang="en-US" sz="1500" b="0" dirty="0"/>
              <a:t> Reduce well intended processes/bureaucracy - </a:t>
            </a:r>
            <a:r>
              <a:rPr lang="en-US" sz="1500" i="1" dirty="0"/>
              <a:t>train and trust our people more</a:t>
            </a:r>
          </a:p>
          <a:p>
            <a:pPr lvl="1">
              <a:spcAft>
                <a:spcPts val="200"/>
              </a:spcAft>
            </a:pPr>
            <a:r>
              <a:rPr lang="en-US" sz="1400" b="0" dirty="0"/>
              <a:t>We will improve processes that advance the quality of our work and our people. </a:t>
            </a:r>
          </a:p>
          <a:p>
            <a:pPr lvl="1">
              <a:spcAft>
                <a:spcPts val="200"/>
              </a:spcAft>
            </a:pPr>
            <a:r>
              <a:rPr lang="en-US" sz="1400" b="0" dirty="0"/>
              <a:t>Our </a:t>
            </a:r>
            <a:r>
              <a:rPr lang="en-US" sz="1400" b="1" dirty="0"/>
              <a:t>staffing process will be improved </a:t>
            </a:r>
            <a:r>
              <a:rPr lang="en-US" sz="1400" b="0" dirty="0"/>
              <a:t>and include ways to provide developmental opportunities by greater use of intentional on-the-job team work assignments. </a:t>
            </a:r>
          </a:p>
          <a:p>
            <a:pPr lvl="1">
              <a:spcAft>
                <a:spcPts val="200"/>
              </a:spcAft>
            </a:pPr>
            <a:r>
              <a:rPr lang="en-US" sz="1400" b="0" dirty="0"/>
              <a:t>A </a:t>
            </a:r>
            <a:r>
              <a:rPr lang="en-US" sz="1400" b="1" dirty="0"/>
              <a:t>learning system </a:t>
            </a:r>
            <a:r>
              <a:rPr lang="en-US" sz="1400" b="0" dirty="0"/>
              <a:t>is being developed to capture, share, and coach everyone on our leading practices so we can all learn faster together. </a:t>
            </a:r>
          </a:p>
          <a:p>
            <a:pPr lvl="1">
              <a:spcAft>
                <a:spcPts val="200"/>
              </a:spcAft>
            </a:pPr>
            <a:endParaRPr lang="en-US" sz="1400" b="0" dirty="0"/>
          </a:p>
          <a:p>
            <a:pPr marL="0" indent="0">
              <a:buNone/>
            </a:pPr>
            <a:r>
              <a:rPr lang="en-US" sz="1500" dirty="0"/>
              <a:t>Technology:</a:t>
            </a:r>
            <a:r>
              <a:rPr lang="en-US" sz="1500" b="0" dirty="0"/>
              <a:t> Increase the impact of our technology investments to maximize mission impact</a:t>
            </a:r>
          </a:p>
        </p:txBody>
      </p:sp>
      <p:sp>
        <p:nvSpPr>
          <p:cNvPr id="10" name="Rectangle 9"/>
          <p:cNvSpPr/>
          <p:nvPr/>
        </p:nvSpPr>
        <p:spPr>
          <a:xfrm>
            <a:off x="2760845" y="5670188"/>
            <a:ext cx="7148146" cy="39189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i="1" dirty="0">
                <a:solidFill>
                  <a:schemeClr val="tx1"/>
                </a:solidFill>
              </a:rPr>
              <a:t>We are committed to solving problems for a safer world</a:t>
            </a:r>
          </a:p>
        </p:txBody>
      </p:sp>
    </p:spTree>
    <p:extLst>
      <p:ext uri="{BB962C8B-B14F-4D97-AF65-F5344CB8AC3E}">
        <p14:creationId xmlns:p14="http://schemas.microsoft.com/office/powerpoint/2010/main" val="1399226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30317" y="221504"/>
            <a:ext cx="8229600" cy="861005"/>
          </a:xfrm>
        </p:spPr>
        <p:txBody>
          <a:bodyPr>
            <a:normAutofit fontScale="90000"/>
          </a:bodyPr>
          <a:lstStyle/>
          <a:p>
            <a:r>
              <a:rPr lang="en-US" dirty="0"/>
              <a:t>3 Dimensions Support “Mission First”</a:t>
            </a:r>
            <a:br>
              <a:rPr lang="en-US" dirty="0"/>
            </a:br>
            <a:r>
              <a:rPr lang="en-US" dirty="0"/>
              <a:t>MITRE’s Center for Programs and Technology</a:t>
            </a:r>
          </a:p>
        </p:txBody>
      </p:sp>
      <p:sp>
        <p:nvSpPr>
          <p:cNvPr id="9" name="Content Placeholder 2"/>
          <p:cNvSpPr>
            <a:spLocks noGrp="1"/>
          </p:cNvSpPr>
          <p:nvPr>
            <p:ph idx="1"/>
          </p:nvPr>
        </p:nvSpPr>
        <p:spPr>
          <a:xfrm>
            <a:off x="830317" y="1401160"/>
            <a:ext cx="10968596" cy="3889748"/>
          </a:xfrm>
        </p:spPr>
        <p:txBody>
          <a:bodyPr/>
          <a:lstStyle/>
          <a:p>
            <a:pPr marL="0" indent="0">
              <a:buNone/>
            </a:pPr>
            <a:r>
              <a:rPr lang="en-US" sz="1500" dirty="0">
                <a:solidFill>
                  <a:schemeClr val="bg1">
                    <a:lumMod val="75000"/>
                  </a:schemeClr>
                </a:solidFill>
              </a:rPr>
              <a:t>People:</a:t>
            </a:r>
            <a:r>
              <a:rPr lang="en-US" sz="1500" b="0" dirty="0">
                <a:solidFill>
                  <a:schemeClr val="bg1">
                    <a:lumMod val="75000"/>
                  </a:schemeClr>
                </a:solidFill>
              </a:rPr>
              <a:t> Empower you to grow and develop through our </a:t>
            </a:r>
            <a:r>
              <a:rPr lang="en-US" sz="1500" dirty="0">
                <a:solidFill>
                  <a:schemeClr val="bg1">
                    <a:lumMod val="75000"/>
                  </a:schemeClr>
                </a:solidFill>
              </a:rPr>
              <a:t>Purpose, Mastery, Autonomy </a:t>
            </a:r>
            <a:r>
              <a:rPr lang="en-US" sz="1500" b="0" dirty="0">
                <a:solidFill>
                  <a:schemeClr val="bg1">
                    <a:lumMod val="75000"/>
                  </a:schemeClr>
                </a:solidFill>
              </a:rPr>
              <a:t>culture </a:t>
            </a:r>
          </a:p>
          <a:p>
            <a:pPr lvl="1">
              <a:spcAft>
                <a:spcPts val="200"/>
              </a:spcAft>
            </a:pPr>
            <a:r>
              <a:rPr lang="en-US" sz="1400" b="0" dirty="0">
                <a:solidFill>
                  <a:schemeClr val="bg1">
                    <a:lumMod val="75000"/>
                  </a:schemeClr>
                </a:solidFill>
              </a:rPr>
              <a:t>We want you to feel safe to seize opportunities and knock down obstacles.</a:t>
            </a:r>
          </a:p>
          <a:p>
            <a:pPr lvl="1">
              <a:spcAft>
                <a:spcPts val="200"/>
              </a:spcAft>
            </a:pPr>
            <a:r>
              <a:rPr lang="en-US" sz="1400" b="0" dirty="0">
                <a:solidFill>
                  <a:schemeClr val="bg1">
                    <a:lumMod val="75000"/>
                  </a:schemeClr>
                </a:solidFill>
              </a:rPr>
              <a:t>How do we help our talented people accomplish more</a:t>
            </a:r>
            <a:r>
              <a:rPr lang="en-US" sz="1400" dirty="0">
                <a:solidFill>
                  <a:schemeClr val="bg1">
                    <a:lumMod val="75000"/>
                  </a:schemeClr>
                </a:solidFill>
              </a:rPr>
              <a:t>?</a:t>
            </a:r>
          </a:p>
          <a:p>
            <a:pPr lvl="1">
              <a:spcAft>
                <a:spcPts val="200"/>
              </a:spcAft>
            </a:pPr>
            <a:endParaRPr lang="en-US" sz="1400" b="0" dirty="0">
              <a:solidFill>
                <a:schemeClr val="bg1">
                  <a:lumMod val="75000"/>
                </a:schemeClr>
              </a:solidFill>
            </a:endParaRPr>
          </a:p>
          <a:p>
            <a:pPr marL="0" indent="0">
              <a:buNone/>
            </a:pPr>
            <a:r>
              <a:rPr lang="en-US" sz="1500" dirty="0">
                <a:solidFill>
                  <a:schemeClr val="bg1">
                    <a:lumMod val="75000"/>
                  </a:schemeClr>
                </a:solidFill>
              </a:rPr>
              <a:t>Process:</a:t>
            </a:r>
            <a:r>
              <a:rPr lang="en-US" sz="1500" b="0" dirty="0">
                <a:solidFill>
                  <a:schemeClr val="bg1">
                    <a:lumMod val="75000"/>
                  </a:schemeClr>
                </a:solidFill>
              </a:rPr>
              <a:t> Reduce well intended processes/bureaucracy - </a:t>
            </a:r>
            <a:r>
              <a:rPr lang="en-US" sz="1500" i="1" dirty="0">
                <a:solidFill>
                  <a:schemeClr val="bg1">
                    <a:lumMod val="75000"/>
                  </a:schemeClr>
                </a:solidFill>
              </a:rPr>
              <a:t>train and trust our people more</a:t>
            </a:r>
          </a:p>
          <a:p>
            <a:pPr lvl="1">
              <a:spcAft>
                <a:spcPts val="200"/>
              </a:spcAft>
            </a:pPr>
            <a:r>
              <a:rPr lang="en-US" sz="1400" b="0" dirty="0">
                <a:solidFill>
                  <a:schemeClr val="bg1">
                    <a:lumMod val="75000"/>
                  </a:schemeClr>
                </a:solidFill>
              </a:rPr>
              <a:t>We will improve processes that advance the quality of our work and our people. </a:t>
            </a:r>
          </a:p>
          <a:p>
            <a:pPr lvl="1">
              <a:spcAft>
                <a:spcPts val="200"/>
              </a:spcAft>
            </a:pPr>
            <a:r>
              <a:rPr lang="en-US" sz="1400" b="0" dirty="0">
                <a:solidFill>
                  <a:schemeClr val="bg1">
                    <a:lumMod val="75000"/>
                  </a:schemeClr>
                </a:solidFill>
              </a:rPr>
              <a:t>Our </a:t>
            </a:r>
            <a:r>
              <a:rPr lang="en-US" sz="1400" b="1" dirty="0">
                <a:solidFill>
                  <a:schemeClr val="bg1">
                    <a:lumMod val="75000"/>
                  </a:schemeClr>
                </a:solidFill>
              </a:rPr>
              <a:t>staffing process will be improved </a:t>
            </a:r>
            <a:r>
              <a:rPr lang="en-US" sz="1400" b="0" dirty="0">
                <a:solidFill>
                  <a:schemeClr val="bg1">
                    <a:lumMod val="75000"/>
                  </a:schemeClr>
                </a:solidFill>
              </a:rPr>
              <a:t>and include ways to provide developmental opportunities by greater use of intentional on-the-job team work assignments. </a:t>
            </a:r>
          </a:p>
          <a:p>
            <a:pPr lvl="1">
              <a:spcAft>
                <a:spcPts val="200"/>
              </a:spcAft>
            </a:pPr>
            <a:r>
              <a:rPr lang="en-US" sz="1400" b="0" dirty="0">
                <a:solidFill>
                  <a:schemeClr val="bg1">
                    <a:lumMod val="75000"/>
                  </a:schemeClr>
                </a:solidFill>
              </a:rPr>
              <a:t>A </a:t>
            </a:r>
            <a:r>
              <a:rPr lang="en-US" sz="1400" b="1" dirty="0"/>
              <a:t>learning system </a:t>
            </a:r>
            <a:r>
              <a:rPr lang="en-US" sz="1400" b="0" dirty="0"/>
              <a:t>is being developed to capture, share, and coach </a:t>
            </a:r>
            <a:r>
              <a:rPr lang="en-US" sz="1400" b="0" dirty="0">
                <a:solidFill>
                  <a:schemeClr val="bg1">
                    <a:lumMod val="75000"/>
                  </a:schemeClr>
                </a:solidFill>
              </a:rPr>
              <a:t>everyone on our leading practices so we can all learn faster together. </a:t>
            </a:r>
          </a:p>
          <a:p>
            <a:pPr lvl="1">
              <a:spcAft>
                <a:spcPts val="200"/>
              </a:spcAft>
            </a:pPr>
            <a:endParaRPr lang="en-US" sz="1400" b="0" dirty="0">
              <a:solidFill>
                <a:schemeClr val="bg1">
                  <a:lumMod val="75000"/>
                </a:schemeClr>
              </a:solidFill>
            </a:endParaRPr>
          </a:p>
          <a:p>
            <a:pPr marL="0" indent="0">
              <a:buNone/>
            </a:pPr>
            <a:r>
              <a:rPr lang="en-US" sz="1500" dirty="0">
                <a:solidFill>
                  <a:schemeClr val="bg1">
                    <a:lumMod val="75000"/>
                  </a:schemeClr>
                </a:solidFill>
              </a:rPr>
              <a:t>Technology:</a:t>
            </a:r>
            <a:r>
              <a:rPr lang="en-US" sz="1500" b="0" dirty="0">
                <a:solidFill>
                  <a:schemeClr val="bg1">
                    <a:lumMod val="75000"/>
                  </a:schemeClr>
                </a:solidFill>
              </a:rPr>
              <a:t> </a:t>
            </a:r>
            <a:r>
              <a:rPr lang="en-US" sz="1500" b="0" dirty="0"/>
              <a:t>Increase the impact of our technology investments to maximize mission impact</a:t>
            </a:r>
          </a:p>
        </p:txBody>
      </p:sp>
      <p:sp>
        <p:nvSpPr>
          <p:cNvPr id="10" name="Rectangle 9"/>
          <p:cNvSpPr/>
          <p:nvPr/>
        </p:nvSpPr>
        <p:spPr>
          <a:xfrm>
            <a:off x="2760845" y="5670188"/>
            <a:ext cx="7148146" cy="39189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i="1" dirty="0">
                <a:solidFill>
                  <a:schemeClr val="tx1"/>
                </a:solidFill>
              </a:rPr>
              <a:t>We are committed to solving problems for a safer world</a:t>
            </a:r>
          </a:p>
        </p:txBody>
      </p:sp>
      <p:sp>
        <p:nvSpPr>
          <p:cNvPr id="5" name="Rectangle 4"/>
          <p:cNvSpPr/>
          <p:nvPr/>
        </p:nvSpPr>
        <p:spPr>
          <a:xfrm>
            <a:off x="1575178" y="3468752"/>
            <a:ext cx="5228492" cy="254977"/>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rot="21403740">
            <a:off x="7805508" y="1367623"/>
            <a:ext cx="3361592" cy="1200329"/>
          </a:xfrm>
          <a:prstGeom prst="rect">
            <a:avLst/>
          </a:prstGeom>
          <a:solidFill>
            <a:schemeClr val="accent3">
              <a:lumMod val="20000"/>
              <a:lumOff val="80000"/>
            </a:schemeClr>
          </a:solidFill>
          <a:ln w="38100">
            <a:solidFill>
              <a:srgbClr val="0070C0"/>
            </a:solidFill>
          </a:ln>
        </p:spPr>
        <p:txBody>
          <a:bodyPr wrap="square" rtlCol="0">
            <a:spAutoFit/>
          </a:bodyPr>
          <a:lstStyle/>
          <a:p>
            <a:pPr algn="ctr">
              <a:spcAft>
                <a:spcPts val="600"/>
              </a:spcAft>
            </a:pPr>
            <a:r>
              <a:rPr lang="en-US" sz="2400" dirty="0">
                <a:ea typeface="Verdana" pitchFamily="34" charset="0"/>
                <a:cs typeface="Verdana" pitchFamily="34" charset="0"/>
              </a:rPr>
              <a:t>Today, we will focus on these two areas of the MITRE’s CPT Vision</a:t>
            </a:r>
          </a:p>
        </p:txBody>
      </p:sp>
      <p:cxnSp>
        <p:nvCxnSpPr>
          <p:cNvPr id="7" name="Straight Arrow Connector 6"/>
          <p:cNvCxnSpPr>
            <a:stCxn id="6" idx="2"/>
          </p:cNvCxnSpPr>
          <p:nvPr/>
        </p:nvCxnSpPr>
        <p:spPr>
          <a:xfrm flipH="1">
            <a:off x="8172844" y="2566974"/>
            <a:ext cx="1347705" cy="1506836"/>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061806" y="4124853"/>
            <a:ext cx="6792107" cy="254977"/>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2" name="Straight Arrow Connector 11"/>
          <p:cNvCxnSpPr/>
          <p:nvPr/>
        </p:nvCxnSpPr>
        <p:spPr>
          <a:xfrm flipH="1">
            <a:off x="5770179" y="2148946"/>
            <a:ext cx="2003823" cy="1302649"/>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76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Workbook</a:t>
            </a:r>
          </a:p>
        </p:txBody>
      </p:sp>
      <p:sp>
        <p:nvSpPr>
          <p:cNvPr id="3" name="Content Placeholder 2"/>
          <p:cNvSpPr>
            <a:spLocks noGrp="1"/>
          </p:cNvSpPr>
          <p:nvPr>
            <p:ph idx="1"/>
          </p:nvPr>
        </p:nvSpPr>
        <p:spPr>
          <a:xfrm>
            <a:off x="812800" y="1447801"/>
            <a:ext cx="10972800" cy="1919714"/>
          </a:xfrm>
        </p:spPr>
        <p:txBody>
          <a:bodyPr/>
          <a:lstStyle/>
          <a:p>
            <a:r>
              <a:rPr lang="en-US" sz="2200" b="0" dirty="0"/>
              <a:t>The Project Workbook is designed as a living document that brings to the fingertips of MITRE staff  the following content directly linked to the project scope of work;</a:t>
            </a:r>
          </a:p>
          <a:p>
            <a:pPr lvl="2"/>
            <a:r>
              <a:rPr lang="en-US" b="0" dirty="0"/>
              <a:t>Lessons Learned</a:t>
            </a:r>
          </a:p>
          <a:p>
            <a:pPr lvl="2"/>
            <a:r>
              <a:rPr lang="en-US" b="0" dirty="0"/>
              <a:t>Leading Practices</a:t>
            </a:r>
          </a:p>
          <a:p>
            <a:pPr lvl="2"/>
            <a:r>
              <a:rPr lang="en-US" b="0" dirty="0"/>
              <a:t>Staffing recommendations</a:t>
            </a:r>
          </a:p>
        </p:txBody>
      </p:sp>
      <p:pic>
        <p:nvPicPr>
          <p:cNvPr id="5" name="Picture 4"/>
          <p:cNvPicPr>
            <a:picLocks noChangeAspect="1"/>
          </p:cNvPicPr>
          <p:nvPr/>
        </p:nvPicPr>
        <p:blipFill>
          <a:blip r:embed="rId2"/>
          <a:stretch>
            <a:fillRect/>
          </a:stretch>
        </p:blipFill>
        <p:spPr>
          <a:xfrm>
            <a:off x="6059049" y="2321264"/>
            <a:ext cx="5877223" cy="3628400"/>
          </a:xfrm>
          <a:prstGeom prst="rect">
            <a:avLst/>
          </a:prstGeom>
        </p:spPr>
      </p:pic>
      <p:sp>
        <p:nvSpPr>
          <p:cNvPr id="6" name="TextBox 5"/>
          <p:cNvSpPr txBox="1"/>
          <p:nvPr/>
        </p:nvSpPr>
        <p:spPr>
          <a:xfrm>
            <a:off x="812800" y="3259860"/>
            <a:ext cx="5051272" cy="2400657"/>
          </a:xfrm>
          <a:prstGeom prst="rect">
            <a:avLst/>
          </a:prstGeom>
          <a:noFill/>
        </p:spPr>
        <p:txBody>
          <a:bodyPr wrap="square" rtlCol="0">
            <a:spAutoFit/>
          </a:bodyPr>
          <a:lstStyle/>
          <a:p>
            <a:pPr marL="747713" lvl="2" indent="-231775">
              <a:spcAft>
                <a:spcPts val="600"/>
              </a:spcAft>
              <a:buClr>
                <a:schemeClr val="tx2"/>
              </a:buClr>
              <a:buSzPct val="110000"/>
              <a:buFont typeface="Wingdings" pitchFamily="2" charset="2"/>
              <a:buChar char="§"/>
            </a:pPr>
            <a:r>
              <a:rPr lang="en-US" dirty="0">
                <a:latin typeface="Arial" pitchFamily="34" charset="0"/>
                <a:cs typeface="Arial" pitchFamily="34" charset="0"/>
              </a:rPr>
              <a:t>Knowledge assets from active and past projects within MITRE and Industry </a:t>
            </a:r>
          </a:p>
          <a:p>
            <a:pPr marL="290513" lvl="1" indent="-231775">
              <a:spcAft>
                <a:spcPts val="600"/>
              </a:spcAft>
              <a:buClr>
                <a:schemeClr val="tx2"/>
              </a:buClr>
              <a:buSzPct val="110000"/>
              <a:buFont typeface="Wingdings" pitchFamily="2" charset="2"/>
              <a:buChar char="§"/>
            </a:pPr>
            <a:r>
              <a:rPr lang="en-US" sz="2200" dirty="0">
                <a:latin typeface="Arial" pitchFamily="34" charset="0"/>
                <a:cs typeface="Arial" pitchFamily="34" charset="0"/>
              </a:rPr>
              <a:t>This content is organized around MITRE’s Project Lifecycle to allow staff to get the latest content associated to their phase of work</a:t>
            </a:r>
          </a:p>
          <a:p>
            <a:pPr>
              <a:spcAft>
                <a:spcPts val="600"/>
              </a:spcAft>
            </a:pPr>
            <a:endParaRPr lang="en-US" sz="1600" dirty="0">
              <a:ea typeface="Verdana" pitchFamily="34" charset="0"/>
              <a:cs typeface="Verdana" pitchFamily="34" charset="0"/>
            </a:endParaRPr>
          </a:p>
        </p:txBody>
      </p:sp>
    </p:spTree>
    <p:extLst>
      <p:ext uri="{BB962C8B-B14F-4D97-AF65-F5344CB8AC3E}">
        <p14:creationId xmlns:p14="http://schemas.microsoft.com/office/powerpoint/2010/main" val="273575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Workbook Design</a:t>
            </a:r>
          </a:p>
        </p:txBody>
      </p:sp>
      <p:grpSp>
        <p:nvGrpSpPr>
          <p:cNvPr id="10" name="Group 9"/>
          <p:cNvGrpSpPr/>
          <p:nvPr/>
        </p:nvGrpSpPr>
        <p:grpSpPr>
          <a:xfrm>
            <a:off x="1208313" y="1600205"/>
            <a:ext cx="10696303" cy="4681932"/>
            <a:chOff x="1208313" y="1600205"/>
            <a:chExt cx="10696303" cy="4681932"/>
          </a:xfrm>
        </p:grpSpPr>
        <p:pic>
          <p:nvPicPr>
            <p:cNvPr id="3" name="Picture 2"/>
            <p:cNvPicPr>
              <a:picLocks noChangeAspect="1"/>
            </p:cNvPicPr>
            <p:nvPr/>
          </p:nvPicPr>
          <p:blipFill>
            <a:blip r:embed="rId2"/>
            <a:stretch>
              <a:fillRect/>
            </a:stretch>
          </p:blipFill>
          <p:spPr>
            <a:xfrm>
              <a:off x="1208313" y="1608251"/>
              <a:ext cx="10696303" cy="4673886"/>
            </a:xfrm>
            <a:prstGeom prst="rect">
              <a:avLst/>
            </a:prstGeom>
          </p:spPr>
        </p:pic>
        <p:sp>
          <p:nvSpPr>
            <p:cNvPr id="5" name="Rectangle 4"/>
            <p:cNvSpPr/>
            <p:nvPr/>
          </p:nvSpPr>
          <p:spPr>
            <a:xfrm>
              <a:off x="4650377" y="1600205"/>
              <a:ext cx="3226526" cy="666206"/>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Veterans Affairs Project 1</a:t>
              </a:r>
            </a:p>
          </p:txBody>
        </p:sp>
        <p:sp>
          <p:nvSpPr>
            <p:cNvPr id="6" name="Rectangle 5"/>
            <p:cNvSpPr/>
            <p:nvPr/>
          </p:nvSpPr>
          <p:spPr>
            <a:xfrm>
              <a:off x="6028509" y="4271554"/>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p:cNvSpPr/>
            <p:nvPr/>
          </p:nvSpPr>
          <p:spPr>
            <a:xfrm>
              <a:off x="6028508" y="4913811"/>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p:cNvSpPr/>
            <p:nvPr/>
          </p:nvSpPr>
          <p:spPr>
            <a:xfrm>
              <a:off x="6028507" y="5736772"/>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1366864" y="4271554"/>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6298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Workbooks Sources</a:t>
            </a:r>
          </a:p>
        </p:txBody>
      </p:sp>
      <p:sp>
        <p:nvSpPr>
          <p:cNvPr id="3" name="Content Placeholder 2"/>
          <p:cNvSpPr>
            <a:spLocks noGrp="1"/>
          </p:cNvSpPr>
          <p:nvPr>
            <p:ph idx="1"/>
          </p:nvPr>
        </p:nvSpPr>
        <p:spPr/>
        <p:txBody>
          <a:bodyPr/>
          <a:lstStyle/>
          <a:p>
            <a:r>
              <a:rPr lang="en-US" dirty="0"/>
              <a:t>Project Workbook content is extracted from a variety of Learning System sources across MITRE including:</a:t>
            </a:r>
          </a:p>
          <a:p>
            <a:pPr lvl="1"/>
            <a:r>
              <a:rPr lang="en-US" dirty="0" err="1"/>
              <a:t>Discuss@MITRE</a:t>
            </a:r>
            <a:endParaRPr lang="en-US" dirty="0"/>
          </a:p>
          <a:p>
            <a:pPr lvl="1"/>
            <a:r>
              <a:rPr lang="en-US" dirty="0" err="1"/>
              <a:t>Tools@MITRE</a:t>
            </a:r>
            <a:endParaRPr lang="en-US" dirty="0"/>
          </a:p>
          <a:p>
            <a:pPr lvl="1"/>
            <a:r>
              <a:rPr lang="en-US" dirty="0"/>
              <a:t>MITRE Product Libraries</a:t>
            </a:r>
          </a:p>
          <a:p>
            <a:pPr lvl="1"/>
            <a:r>
              <a:rPr lang="en-US" dirty="0"/>
              <a:t>SharePoint Sites</a:t>
            </a:r>
          </a:p>
          <a:p>
            <a:pPr lvl="1"/>
            <a:r>
              <a:rPr lang="en-US" dirty="0"/>
              <a:t>Staff Planning and Management Tools</a:t>
            </a:r>
          </a:p>
          <a:p>
            <a:pPr lvl="1"/>
            <a:r>
              <a:rPr lang="en-US" dirty="0"/>
              <a:t>Project Pages</a:t>
            </a:r>
          </a:p>
          <a:p>
            <a:pPr lvl="1"/>
            <a:r>
              <a:rPr lang="en-US" dirty="0" err="1"/>
              <a:t>Infodesk</a:t>
            </a:r>
            <a:r>
              <a:rPr lang="en-US" dirty="0"/>
              <a:t> Services</a:t>
            </a:r>
          </a:p>
          <a:p>
            <a:pPr lvl="1"/>
            <a:r>
              <a:rPr lang="en-US" dirty="0"/>
              <a:t>Handshake Sites</a:t>
            </a:r>
          </a:p>
          <a:p>
            <a:pPr lvl="1"/>
            <a:r>
              <a:rPr lang="en-US" dirty="0"/>
              <a:t>Wiki Pages</a:t>
            </a:r>
          </a:p>
          <a:p>
            <a:pPr lvl="1"/>
            <a:r>
              <a:rPr lang="en-US" dirty="0"/>
              <a:t>Technology Exchange Meetings</a:t>
            </a:r>
          </a:p>
        </p:txBody>
      </p:sp>
    </p:spTree>
    <p:extLst>
      <p:ext uri="{BB962C8B-B14F-4D97-AF65-F5344CB8AC3E}">
        <p14:creationId xmlns:p14="http://schemas.microsoft.com/office/powerpoint/2010/main" val="180854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822269" y="1587835"/>
            <a:ext cx="7830094" cy="5028501"/>
            <a:chOff x="1822269" y="1587835"/>
            <a:chExt cx="7830094" cy="5028501"/>
          </a:xfrm>
        </p:grpSpPr>
        <p:pic>
          <p:nvPicPr>
            <p:cNvPr id="3" name="Picture 2"/>
            <p:cNvPicPr>
              <a:picLocks noChangeAspect="1"/>
            </p:cNvPicPr>
            <p:nvPr/>
          </p:nvPicPr>
          <p:blipFill>
            <a:blip r:embed="rId2"/>
            <a:stretch>
              <a:fillRect/>
            </a:stretch>
          </p:blipFill>
          <p:spPr>
            <a:xfrm>
              <a:off x="1822269" y="1587835"/>
              <a:ext cx="7830094" cy="5028501"/>
            </a:xfrm>
            <a:prstGeom prst="rect">
              <a:avLst/>
            </a:prstGeom>
          </p:spPr>
        </p:pic>
        <p:sp>
          <p:nvSpPr>
            <p:cNvPr id="6" name="Rectangle 5"/>
            <p:cNvSpPr/>
            <p:nvPr/>
          </p:nvSpPr>
          <p:spPr>
            <a:xfrm>
              <a:off x="5466625" y="3461657"/>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p:cNvSpPr/>
            <p:nvPr/>
          </p:nvSpPr>
          <p:spPr>
            <a:xfrm>
              <a:off x="5466625" y="4065814"/>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5401492" y="4669971"/>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Rectangle 8"/>
            <p:cNvSpPr/>
            <p:nvPr/>
          </p:nvSpPr>
          <p:spPr>
            <a:xfrm>
              <a:off x="5401492" y="5274128"/>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p:nvSpPr>
          <p:spPr>
            <a:xfrm>
              <a:off x="5401491" y="5781011"/>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9326881" y="3415937"/>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Rectangle 11"/>
            <p:cNvSpPr/>
            <p:nvPr/>
          </p:nvSpPr>
          <p:spPr>
            <a:xfrm>
              <a:off x="9362079" y="3948249"/>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Rectangle 12"/>
            <p:cNvSpPr/>
            <p:nvPr/>
          </p:nvSpPr>
          <p:spPr>
            <a:xfrm>
              <a:off x="9371875" y="4363694"/>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9375141" y="4870577"/>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9326880" y="5406852"/>
              <a:ext cx="270691" cy="46373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p:cNvSpPr>
            <a:spLocks noGrp="1"/>
          </p:cNvSpPr>
          <p:nvPr>
            <p:ph type="title"/>
          </p:nvPr>
        </p:nvSpPr>
        <p:spPr/>
        <p:txBody>
          <a:bodyPr/>
          <a:lstStyle/>
          <a:p>
            <a:r>
              <a:rPr lang="en-US" dirty="0"/>
              <a:t>Project Workbooks: Lessons Learned</a:t>
            </a:r>
          </a:p>
        </p:txBody>
      </p:sp>
      <p:sp>
        <p:nvSpPr>
          <p:cNvPr id="5" name="Rectangle 4"/>
          <p:cNvSpPr/>
          <p:nvPr/>
        </p:nvSpPr>
        <p:spPr>
          <a:xfrm>
            <a:off x="4258492" y="1312818"/>
            <a:ext cx="3226526" cy="666206"/>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Veterans Affairs Project 1</a:t>
            </a:r>
          </a:p>
        </p:txBody>
      </p:sp>
    </p:spTree>
    <p:extLst>
      <p:ext uri="{BB962C8B-B14F-4D97-AF65-F5344CB8AC3E}">
        <p14:creationId xmlns:p14="http://schemas.microsoft.com/office/powerpoint/2010/main" val="1034722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Workbook: Staffing Sources</a:t>
            </a:r>
          </a:p>
        </p:txBody>
      </p:sp>
      <p:pic>
        <p:nvPicPr>
          <p:cNvPr id="4" name="Picture 3"/>
          <p:cNvPicPr>
            <a:picLocks noChangeAspect="1"/>
          </p:cNvPicPr>
          <p:nvPr/>
        </p:nvPicPr>
        <p:blipFill>
          <a:blip r:embed="rId2"/>
          <a:stretch>
            <a:fillRect/>
          </a:stretch>
        </p:blipFill>
        <p:spPr>
          <a:xfrm>
            <a:off x="812799" y="1406410"/>
            <a:ext cx="10898051" cy="4925597"/>
          </a:xfrm>
          <a:prstGeom prst="rect">
            <a:avLst/>
          </a:prstGeom>
        </p:spPr>
      </p:pic>
      <p:sp>
        <p:nvSpPr>
          <p:cNvPr id="3" name="Rectangle 2"/>
          <p:cNvSpPr/>
          <p:nvPr/>
        </p:nvSpPr>
        <p:spPr>
          <a:xfrm>
            <a:off x="868680" y="2906486"/>
            <a:ext cx="777240" cy="9535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6853646" y="2784566"/>
            <a:ext cx="1500052" cy="376646"/>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6692537" y="3296195"/>
            <a:ext cx="1500052" cy="376646"/>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44874787"/>
      </p:ext>
    </p:extLst>
  </p:cSld>
  <p:clrMapOvr>
    <a:masterClrMapping/>
  </p:clrMapOvr>
</p:sld>
</file>

<file path=ppt/theme/theme1.xml><?xml version="1.0" encoding="utf-8"?>
<a:theme xmlns:a="http://schemas.openxmlformats.org/drawingml/2006/main" name="mitrebriefing">
  <a:themeElements>
    <a:clrScheme name="MITRE Corporate Colors">
      <a:dk1>
        <a:sysClr val="windowText" lastClr="000000"/>
      </a:dk1>
      <a:lt1>
        <a:sysClr val="window" lastClr="FFFFFF"/>
      </a:lt1>
      <a:dk2>
        <a:srgbClr val="005B94"/>
      </a:dk2>
      <a:lt2>
        <a:srgbClr val="FFFFFF"/>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MITRE Corpor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MITRE_Briefing_Template_4x3.pptx" id="{6D796D2E-9079-46C6-A905-0A7F618DAE25}" vid="{24E3F568-D7E0-4676-AB34-B25660ED38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Public Information</MITRE_x0020_Sensitivity>
    <_Contributor xmlns="http://schemas.microsoft.com/sharepoint/v3/fields" xsi:nil="true"/>
    <Release_x0020_Statement xmlns="http://schemas.microsoft.com/sharepoint/v3">Approved for Public Release</Release_x0020_Statement>
  </documentManagement>
</p:properties>
</file>

<file path=customXml/item2.xml><?xml version="1.0" encoding="utf-8"?>
<ct:contentTypeSchema xmlns:ct="http://schemas.microsoft.com/office/2006/metadata/contentType" xmlns:ma="http://schemas.microsoft.com/office/2006/metadata/properties/metaAttributes" ct:_="" ma:_="" ma:contentTypeName="MITRE Work" ma:contentTypeID="0x010100CCAF2C57FE97B24AB88146124E44061300477A15D381FDE9438EEB052EF9E9B761" ma:contentTypeVersion="7" ma:contentTypeDescription="Materials and documents that contain MITRE authored content and other content directly attributable to MITRE and its work" ma:contentTypeScope="" ma:versionID="9f167ae214e8c3a5b81acc63078ff952">
  <xsd:schema xmlns:xsd="http://www.w3.org/2001/XMLSchema" xmlns:xs="http://www.w3.org/2001/XMLSchema" xmlns:p="http://schemas.microsoft.com/office/2006/metadata/properties" xmlns:ns1="http://schemas.microsoft.com/sharepoint/v3" xmlns:ns2="http://schemas.microsoft.com/sharepoint/v3/fields" xmlns:ns3="24634840-c1e0-417e-8802-ce8c3067048a" targetNamespace="http://schemas.microsoft.com/office/2006/metadata/properties" ma:root="true" ma:fieldsID="229a250f4b9a9a68e8f92904c78d5879" ns1:_="" ns2:_="" ns3:_="">
    <xsd:import namespace="http://schemas.microsoft.com/sharepoint/v3"/>
    <xsd:import namespace="http://schemas.microsoft.com/sharepoint/v3/fields"/>
    <xsd:import namespace="24634840-c1e0-417e-8802-ce8c3067048a"/>
    <xsd:element name="properties">
      <xsd:complexType>
        <xsd:sequence>
          <xsd:element name="documentManagement">
            <xsd:complexType>
              <xsd:all>
                <xsd:element ref="ns2:_Contributor" minOccurs="0"/>
                <xsd:element ref="ns1:MITRE_x0020_Sensitivity"/>
                <xsd:element ref="ns1:Release_x0020_Statement"/>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4634840-c1e0-417e-8802-ce8c3067048a"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E23D76-AAC1-4463-97BE-02317CFC8A0A}">
  <ds:schemaRefs>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24634840-c1e0-417e-8802-ce8c3067048a"/>
    <ds:schemaRef ds:uri="http://purl.org/dc/elements/1.1/"/>
    <ds:schemaRef ds:uri="http://schemas.microsoft.com/office/infopath/2007/PartnerControl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AA20556F-A934-45A9-B8B1-4E579F2568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24634840-c1e0-417e-8802-ce8c306704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D023A5-9EDE-4B20-989A-0BC436310599}">
  <ds:schemaRefs>
    <ds:schemaRef ds:uri="http://schemas.microsoft.com/office/2006/metadata/customXsn"/>
  </ds:schemaRefs>
</ds:datastoreItem>
</file>

<file path=customXml/itemProps4.xml><?xml version="1.0" encoding="utf-8"?>
<ds:datastoreItem xmlns:ds="http://schemas.openxmlformats.org/officeDocument/2006/customXml" ds:itemID="{8B34191A-37EE-4CC5-A402-73DFADED2F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MITRE_Briefing_Template_4x3</Template>
  <TotalTime>75</TotalTime>
  <Words>201</Words>
  <Application>Microsoft Office PowerPoint</Application>
  <PresentationFormat>Widescreen</PresentationFormat>
  <Paragraphs>53</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Helvetica LT Std</vt:lpstr>
      <vt:lpstr>Times New Roman</vt:lpstr>
      <vt:lpstr>Verdana</vt:lpstr>
      <vt:lpstr>Wingdings</vt:lpstr>
      <vt:lpstr>mitrebriefing</vt:lpstr>
      <vt:lpstr>MITRE Corporations Learning System:  Project Workbooks</vt:lpstr>
      <vt:lpstr>3 Dimensions Support “Mission First” MITRE’s Center for Programs and Technology</vt:lpstr>
      <vt:lpstr>3 Dimensions Support “Mission First” MITRE’s Center for Programs and Technology</vt:lpstr>
      <vt:lpstr>Project Workbook</vt:lpstr>
      <vt:lpstr>Project Workbook Design</vt:lpstr>
      <vt:lpstr>Project Workbooks Sources</vt:lpstr>
      <vt:lpstr>Project Workbooks: Lessons Learned</vt:lpstr>
      <vt:lpstr>Project Workbook: Staffing Sources</vt:lpstr>
    </vt:vector>
  </TitlesOfParts>
  <Company>The MITRE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MITRE Corporations Learning System:  Project Workbooks</dc:title>
  <dc:creator>Glikbarg, Lisa, Jay Crossler</dc:creator>
  <dc:description>For internal MITRE use</dc:description>
  <cp:lastModifiedBy>Lysa Olimpo</cp:lastModifiedBy>
  <cp:revision>8</cp:revision>
  <dcterms:created xsi:type="dcterms:W3CDTF">2017-09-06T20:25:01Z</dcterms:created>
  <dcterms:modified xsi:type="dcterms:W3CDTF">2017-11-17T18:38:50Z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0x010100CCAF2C57FE97B24AB88146124E44061300477A15D381FDE9438EEB052EF9E9B761</vt:lpwstr>
  </property>
</Properties>
</file>