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3"/>
  </p:notesMasterIdLst>
  <p:handoutMasterIdLst>
    <p:handoutMasterId r:id="rId24"/>
  </p:handoutMasterIdLst>
  <p:sldIdLst>
    <p:sldId id="280" r:id="rId6"/>
    <p:sldId id="274" r:id="rId7"/>
    <p:sldId id="281" r:id="rId8"/>
    <p:sldId id="282" r:id="rId9"/>
    <p:sldId id="283" r:id="rId10"/>
    <p:sldId id="284" r:id="rId11"/>
    <p:sldId id="285" r:id="rId12"/>
    <p:sldId id="288" r:id="rId13"/>
    <p:sldId id="287" r:id="rId14"/>
    <p:sldId id="275" r:id="rId15"/>
    <p:sldId id="286" r:id="rId16"/>
    <p:sldId id="290" r:id="rId17"/>
    <p:sldId id="289" r:id="rId18"/>
    <p:sldId id="291" r:id="rId19"/>
    <p:sldId id="292" r:id="rId20"/>
    <p:sldId id="293" r:id="rId21"/>
    <p:sldId id="294" r:id="rId2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her, Andrew R." initials="LAR" lastIdx="3" clrIdx="0">
    <p:extLst>
      <p:ext uri="{19B8F6BF-5375-455C-9EA6-DF929625EA0E}">
        <p15:presenceInfo xmlns:p15="http://schemas.microsoft.com/office/powerpoint/2012/main" userId="S-1-5-21-1940666338-227100268-1349548132-33498" providerId="AD"/>
      </p:ext>
    </p:extLst>
  </p:cmAuthor>
  <p:cmAuthor id="2" name="Yee, Howell S" initials="YHS" lastIdx="18" clrIdx="1">
    <p:extLst>
      <p:ext uri="{19B8F6BF-5375-455C-9EA6-DF929625EA0E}">
        <p15:presenceInfo xmlns:p15="http://schemas.microsoft.com/office/powerpoint/2012/main" userId="S-1-5-21-1940666338-227100268-1349548132-254868" providerId="AD"/>
      </p:ext>
    </p:extLst>
  </p:cmAuthor>
  <p:cmAuthor id="3" name="McDermott, Patty" initials="MP" lastIdx="17" clrIdx="2">
    <p:extLst>
      <p:ext uri="{19B8F6BF-5375-455C-9EA6-DF929625EA0E}">
        <p15:presenceInfo xmlns:p15="http://schemas.microsoft.com/office/powerpoint/2012/main" userId="S-1-5-21-1940666338-227100268-1349548132-255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4"/>
    <a:srgbClr val="00ADE6"/>
    <a:srgbClr val="ED7D31"/>
    <a:srgbClr val="BFD8EF"/>
    <a:srgbClr val="DBE9F6"/>
    <a:srgbClr val="9FC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9436" autoAdjust="0"/>
  </p:normalViewPr>
  <p:slideViewPr>
    <p:cSldViewPr snapToGrid="0">
      <p:cViewPr varScale="1">
        <p:scale>
          <a:sx n="67" d="100"/>
          <a:sy n="67" d="100"/>
        </p:scale>
        <p:origin x="540"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247F73F6-2CCF-4CBB-8C13-17FD68AB0B85}" type="datetimeFigureOut">
              <a:rPr lang="en-US" smtClean="0"/>
              <a:t>11/17/2017</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Approved for Public Release; Distribution Unlimited; Case Number 17-3309</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D517EA3D-A1B1-4E5A-A87D-444C398ABAC0}" type="slidenum">
              <a:rPr lang="en-US" smtClean="0"/>
              <a:t>‹#›</a:t>
            </a:fld>
            <a:endParaRPr lang="en-US"/>
          </a:p>
        </p:txBody>
      </p:sp>
    </p:spTree>
    <p:extLst>
      <p:ext uri="{BB962C8B-B14F-4D97-AF65-F5344CB8AC3E}">
        <p14:creationId xmlns:p14="http://schemas.microsoft.com/office/powerpoint/2010/main" val="38774700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D6DA941-B8AD-4A7B-BC83-51D6D9974479}" type="datetimeFigureOut">
              <a:rPr lang="en-US" smtClean="0"/>
              <a:t>11/17/2017</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Approved for Public Release; Distribution Unlimited; Case Number 17-3309</a:t>
            </a:r>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11D4F9E1-E114-4788-9603-4AAD9E1A95DD}" type="slidenum">
              <a:rPr lang="en-US" smtClean="0"/>
              <a:t>‹#›</a:t>
            </a:fld>
            <a:endParaRPr lang="en-US" dirty="0"/>
          </a:p>
        </p:txBody>
      </p:sp>
    </p:spTree>
    <p:extLst>
      <p:ext uri="{BB962C8B-B14F-4D97-AF65-F5344CB8AC3E}">
        <p14:creationId xmlns:p14="http://schemas.microsoft.com/office/powerpoint/2010/main" val="4180319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gWJIfMjuL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ackinacbridge.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F9E1-E114-4788-9603-4AAD9E1A95DD}" type="slidenum">
              <a:rPr lang="en-US" smtClean="0"/>
              <a:t>1</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185044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in parens refer to source literature (see backup slides)</a:t>
            </a:r>
          </a:p>
        </p:txBody>
      </p:sp>
      <p:sp>
        <p:nvSpPr>
          <p:cNvPr id="4" name="Slide Number Placeholder 3"/>
          <p:cNvSpPr>
            <a:spLocks noGrp="1"/>
          </p:cNvSpPr>
          <p:nvPr>
            <p:ph type="sldNum" sz="quarter" idx="10"/>
          </p:nvPr>
        </p:nvSpPr>
        <p:spPr/>
        <p:txBody>
          <a:bodyPr/>
          <a:lstStyle/>
          <a:p>
            <a:fld id="{11D4F9E1-E114-4788-9603-4AAD9E1A95DD}" type="slidenum">
              <a:rPr lang="en-US" smtClean="0"/>
              <a:t>11</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262103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Numbers in parens refer to source literature (see backup slides)—may remove these</a:t>
            </a:r>
          </a:p>
          <a:p>
            <a:endParaRPr lang="en-US" dirty="0"/>
          </a:p>
        </p:txBody>
      </p:sp>
      <p:sp>
        <p:nvSpPr>
          <p:cNvPr id="4" name="Slide Number Placeholder 3"/>
          <p:cNvSpPr>
            <a:spLocks noGrp="1"/>
          </p:cNvSpPr>
          <p:nvPr>
            <p:ph type="sldNum" sz="quarter" idx="10"/>
          </p:nvPr>
        </p:nvSpPr>
        <p:spPr/>
        <p:txBody>
          <a:bodyPr/>
          <a:lstStyle/>
          <a:p>
            <a:fld id="{11D4F9E1-E114-4788-9603-4AAD9E1A95DD}" type="slidenum">
              <a:rPr lang="en-US" smtClean="0"/>
              <a:t>12</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64862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AAAI conference presentation</a:t>
            </a:r>
            <a:r>
              <a:rPr lang="en-US" baseline="0" dirty="0"/>
              <a:t> by Kenneth Grippo, Chief, Decision Science Branch, Mission Command Capabilities Division, Command Power &amp; Integration Directorate, 18 Nov 2016</a:t>
            </a:r>
            <a:endParaRPr lang="en-US" dirty="0"/>
          </a:p>
        </p:txBody>
      </p:sp>
      <p:sp>
        <p:nvSpPr>
          <p:cNvPr id="4" name="Slide Number Placeholder 3"/>
          <p:cNvSpPr>
            <a:spLocks noGrp="1"/>
          </p:cNvSpPr>
          <p:nvPr>
            <p:ph type="sldNum" sz="quarter" idx="10"/>
          </p:nvPr>
        </p:nvSpPr>
        <p:spPr/>
        <p:txBody>
          <a:bodyPr/>
          <a:lstStyle/>
          <a:p>
            <a:fld id="{11D4F9E1-E114-4788-9603-4AAD9E1A95DD}" type="slidenum">
              <a:rPr lang="en-US" smtClean="0"/>
              <a:t>14</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139455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There is tremendous tech potential with the concept of HMT, but we need to address the middle. The video highlights many of those factors. </a:t>
            </a:r>
            <a:endParaRPr lang="en-US" dirty="0">
              <a:hlinkClick r:id="rId3"/>
            </a:endParaRPr>
          </a:p>
          <a:p>
            <a:pPr defTabSz="929579">
              <a:defRPr/>
            </a:pPr>
            <a:r>
              <a:rPr lang="en-US" dirty="0">
                <a:hlinkClick r:id="rId3"/>
              </a:rPr>
              <a:t>https://www.youtube.com/watch?v=igWJIfMjuL0</a:t>
            </a:r>
            <a:endParaRPr lang="en-US" dirty="0"/>
          </a:p>
          <a:p>
            <a:pPr defTabSz="929579">
              <a:defRPr/>
            </a:pPr>
            <a:r>
              <a:rPr lang="en-US" dirty="0"/>
              <a:t>(0:50 – 4:30)</a:t>
            </a:r>
          </a:p>
          <a:p>
            <a:endParaRPr lang="en-US" dirty="0"/>
          </a:p>
          <a:p>
            <a:endParaRPr lang="en-US" dirty="0"/>
          </a:p>
          <a:p>
            <a:r>
              <a:rPr lang="en-US" dirty="0"/>
              <a:t>- objective </a:t>
            </a:r>
          </a:p>
          <a:p>
            <a:r>
              <a:rPr lang="en-US" dirty="0"/>
              <a:t>- tech approach </a:t>
            </a:r>
          </a:p>
          <a:p>
            <a:r>
              <a:rPr lang="en-US" dirty="0"/>
              <a:t>- results/impact</a:t>
            </a:r>
          </a:p>
          <a:p>
            <a:r>
              <a:rPr lang="en-US" dirty="0"/>
              <a:t>- next steps</a:t>
            </a:r>
          </a:p>
          <a:p>
            <a:endParaRPr lang="en-US" dirty="0"/>
          </a:p>
          <a:p>
            <a:r>
              <a:rPr lang="en-US" dirty="0"/>
              <a:t>Left - generic buckets of hardware/software applicable to HMT.</a:t>
            </a:r>
          </a:p>
          <a:p>
            <a:r>
              <a:rPr lang="en-US" dirty="0"/>
              <a:t>Middle - descriptors from the field and the literature that describe the benefits that machine partners can provide and the challenges to getting it right.</a:t>
            </a:r>
          </a:p>
        </p:txBody>
      </p:sp>
      <p:sp>
        <p:nvSpPr>
          <p:cNvPr id="4" name="Slide Number Placeholder 3"/>
          <p:cNvSpPr>
            <a:spLocks noGrp="1"/>
          </p:cNvSpPr>
          <p:nvPr>
            <p:ph type="sldNum" sz="quarter" idx="10"/>
          </p:nvPr>
        </p:nvSpPr>
        <p:spPr/>
        <p:txBody>
          <a:bodyPr/>
          <a:lstStyle/>
          <a:p>
            <a:fld id="{11D4F9E1-E114-4788-9603-4AAD9E1A95DD}" type="slidenum">
              <a:rPr lang="en-US" smtClean="0"/>
              <a:t>2</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288013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from: </a:t>
            </a:r>
            <a:r>
              <a:rPr lang="en-US" dirty="0">
                <a:hlinkClick r:id="rId3"/>
              </a:rPr>
              <a:t>www.mackinacbridge.org</a:t>
            </a:r>
            <a:r>
              <a:rPr lang="en-US" dirty="0"/>
              <a:t>. </a:t>
            </a:r>
          </a:p>
          <a:p>
            <a:r>
              <a:rPr lang="en-US" dirty="0"/>
              <a:t>Disconnect between cognitive engineering and technology development. The technology is mature but the developers aren't aware of or reading the cognitive engineering research on HMT.</a:t>
            </a:r>
          </a:p>
        </p:txBody>
      </p:sp>
      <p:sp>
        <p:nvSpPr>
          <p:cNvPr id="4" name="Slide Number Placeholder 3"/>
          <p:cNvSpPr>
            <a:spLocks noGrp="1"/>
          </p:cNvSpPr>
          <p:nvPr>
            <p:ph type="sldNum" sz="quarter" idx="10"/>
          </p:nvPr>
        </p:nvSpPr>
        <p:spPr/>
        <p:txBody>
          <a:bodyPr/>
          <a:lstStyle/>
          <a:p>
            <a:fld id="{11D4F9E1-E114-4788-9603-4AAD9E1A95DD}" type="slidenum">
              <a:rPr lang="en-US" smtClean="0"/>
              <a:t>3</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221734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F9E1-E114-4788-9603-4AAD9E1A95DD}" type="slidenum">
              <a:rPr lang="en-US" smtClean="0"/>
              <a:t>4</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272627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technical content,</a:t>
            </a:r>
            <a:r>
              <a:rPr lang="en-US" baseline="0" dirty="0"/>
              <a:t> origins, meaning of these themes and the structure.</a:t>
            </a:r>
            <a:endParaRPr lang="en-US" dirty="0"/>
          </a:p>
          <a:p>
            <a:r>
              <a:rPr lang="en-US" dirty="0"/>
              <a:t>Orange</a:t>
            </a:r>
            <a:r>
              <a:rPr lang="en-US" baseline="0" dirty="0"/>
              <a:t> box highlights the content for which general requirements have been developed in FY16-17 MIP in the Trustworthy Autonomy area, along with a HMT SE how-to guide. </a:t>
            </a:r>
          </a:p>
          <a:p>
            <a:endParaRPr lang="en-US" baseline="0" dirty="0"/>
          </a:p>
          <a:p>
            <a:r>
              <a:rPr lang="en-US" dirty="0"/>
              <a:t>Calibrated trust is one of 10 areas that we identified as a leverage point for HMT. It is an emphasis, but HMT goes far beyond just that topic.</a:t>
            </a:r>
          </a:p>
          <a:p>
            <a:endParaRPr lang="en-US" dirty="0"/>
          </a:p>
          <a:p>
            <a:r>
              <a:rPr lang="en-US" dirty="0"/>
              <a:t>This is a generic framework applicable to autonomous systems in general. When applying the requirements or design guidance to a specific system, work is needed to understand the HMT needs of that system through interviews with SMEs and developers. In that process, we have seen that a subset of themes is relevant to a particular system.</a:t>
            </a:r>
          </a:p>
          <a:p>
            <a:endParaRPr lang="en-US" dirty="0"/>
          </a:p>
          <a:p>
            <a:r>
              <a:rPr lang="en-US" dirty="0"/>
              <a:t>There are links between all the columns. For example, observability is applicable to Calibrated Trust (need to know what the system is doing in order to know when to trust it). </a:t>
            </a:r>
          </a:p>
        </p:txBody>
      </p:sp>
      <p:sp>
        <p:nvSpPr>
          <p:cNvPr id="4" name="Slide Number Placeholder 3"/>
          <p:cNvSpPr>
            <a:spLocks noGrp="1"/>
          </p:cNvSpPr>
          <p:nvPr>
            <p:ph type="sldNum" sz="quarter" idx="10"/>
          </p:nvPr>
        </p:nvSpPr>
        <p:spPr/>
        <p:txBody>
          <a:bodyPr/>
          <a:lstStyle/>
          <a:p>
            <a:fld id="{11D4F9E1-E114-4788-9603-4AAD9E1A95DD}" type="slidenum">
              <a:rPr lang="en-US" smtClean="0"/>
              <a:t>5</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292342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0" dirty="0"/>
              <a:t>Cite for requirements in lower blue box: Madhavan, P., &amp; Wiegmann, D. A. (2007). Similarities and differences between human–human and human–automation trust: an integrative review. </a:t>
            </a:r>
            <a:r>
              <a:rPr lang="en-US" b="0" i="1" dirty="0"/>
              <a:t>Theoretical Issues in Ergonomics Science, 8</a:t>
            </a:r>
            <a:r>
              <a:rPr lang="en-US" b="0" dirty="0"/>
              <a:t>(4), 277-301.</a:t>
            </a:r>
          </a:p>
          <a:p>
            <a:endParaRPr lang="en-US" dirty="0"/>
          </a:p>
        </p:txBody>
      </p:sp>
      <p:sp>
        <p:nvSpPr>
          <p:cNvPr id="4" name="Slide Number Placeholder 3"/>
          <p:cNvSpPr>
            <a:spLocks noGrp="1"/>
          </p:cNvSpPr>
          <p:nvPr>
            <p:ph type="sldNum" sz="quarter" idx="10"/>
          </p:nvPr>
        </p:nvSpPr>
        <p:spPr/>
        <p:txBody>
          <a:bodyPr/>
          <a:lstStyle/>
          <a:p>
            <a:pPr defTabSz="929579" fontAlgn="base">
              <a:spcBef>
                <a:spcPct val="0"/>
              </a:spcBef>
              <a:spcAft>
                <a:spcPct val="0"/>
              </a:spcAft>
              <a:defRPr/>
            </a:pPr>
            <a:fld id="{575D93EA-E77E-4ECF-AC89-CC6B81F2E610}" type="slidenum">
              <a:rPr lang="en-US">
                <a:solidFill>
                  <a:srgbClr val="000000"/>
                </a:solidFill>
                <a:latin typeface="Arial" charset="0"/>
              </a:rPr>
              <a:pPr defTabSz="929579" fontAlgn="base">
                <a:spcBef>
                  <a:spcPct val="0"/>
                </a:spcBef>
                <a:spcAft>
                  <a:spcPct val="0"/>
                </a:spcAft>
                <a:defRPr/>
              </a:pPr>
              <a:t>6</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328908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There</a:t>
            </a:r>
            <a:r>
              <a:rPr lang="en-US" baseline="0" dirty="0"/>
              <a:t> is a version in backup slides with references as footnotes</a:t>
            </a:r>
          </a:p>
          <a:p>
            <a:pPr defTabSz="929579">
              <a:defRPr/>
            </a:pPr>
            <a:endParaRPr lang="en-US" baseline="0" dirty="0"/>
          </a:p>
          <a:p>
            <a:pPr defTabSz="929579">
              <a:defRPr/>
            </a:pPr>
            <a:r>
              <a:rPr lang="en-US" baseline="0" dirty="0"/>
              <a:t>Calibrated here refers to the human calibrating their level of trust to the reliability/trustworthiness of the system. Some researchers talk about "increasing trust in the system" but we don't want to increase trust when it's not warranted. Rather, we want the human to understand the capabilities and limitations of the system to they know when and how to trust/use the system. This is helpful so they don't "throw out the entire system" because of one limitation. For example, a tracking system is really good at detecting targets, but tends have false alarms over blue water. Knowing this, the human can adjust to the situation, use recommendations when appropriate, and keep using the system even though it has limitations.</a:t>
            </a:r>
          </a:p>
          <a:p>
            <a:pPr defTabSz="929579">
              <a:defRPr/>
            </a:pPr>
            <a:endParaRPr lang="en-US" baseline="0" dirty="0"/>
          </a:p>
          <a:p>
            <a:pPr defTabSz="929579">
              <a:defRPr/>
            </a:pPr>
            <a:r>
              <a:rPr lang="en-US" dirty="0"/>
              <a:t>Users tend to develop an initial level of trust in a system and revise it as they interact with the system. Providing this type of info helps the user to understand when and how to trust the system - is it basing recommendations on old or unreliable info?</a:t>
            </a:r>
          </a:p>
        </p:txBody>
      </p:sp>
      <p:sp>
        <p:nvSpPr>
          <p:cNvPr id="4" name="Slide Number Placeholder 3"/>
          <p:cNvSpPr>
            <a:spLocks noGrp="1"/>
          </p:cNvSpPr>
          <p:nvPr>
            <p:ph type="sldNum" sz="quarter" idx="10"/>
          </p:nvPr>
        </p:nvSpPr>
        <p:spPr/>
        <p:txBody>
          <a:bodyPr/>
          <a:lstStyle/>
          <a:p>
            <a:fld id="{11D4F9E1-E114-4788-9603-4AAD9E1A95DD}" type="slidenum">
              <a:rPr lang="en-US" smtClean="0"/>
              <a:t>7</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387061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48">
              <a:defRPr/>
            </a:pPr>
            <a:r>
              <a:rPr lang="en-US" dirty="0"/>
              <a:t>Time distance analysis – Friendly, Enemy and reserves</a:t>
            </a:r>
          </a:p>
          <a:p>
            <a:pPr defTabSz="927348">
              <a:defRPr/>
            </a:pPr>
            <a:endParaRPr lang="en-US" dirty="0"/>
          </a:p>
          <a:p>
            <a:pPr defTabSz="927348">
              <a:defRPr/>
            </a:pPr>
            <a:r>
              <a:rPr lang="en-US" dirty="0"/>
              <a:t>In perfect conditions, what is the estimate? May give the best case scenario but with weather and terrain, will take another 45 minutes.</a:t>
            </a:r>
          </a:p>
          <a:p>
            <a:pPr defTabSz="927348">
              <a:defRPr/>
            </a:pPr>
            <a:endParaRPr lang="en-US" dirty="0"/>
          </a:p>
          <a:p>
            <a:pPr defTabSz="927348">
              <a:defRPr/>
            </a:pPr>
            <a:r>
              <a:rPr lang="en-US" dirty="0"/>
              <a:t>The more the automation knows about the human's perspective, context, and bias, the more helpful the automation could be in understanding implications on the plan. However, it is not necessarily important for the human to justify itself to the system. For example, a planning tool has automation to calculate time it will take for a unit to reach a target. The user may know that the unit is fatigued and can either increase the time directly or drill down into contributing factors (weight, fatigue, etc.) and increase fatigue and see the impact on the calculated time. </a:t>
            </a:r>
          </a:p>
          <a:p>
            <a:pPr defTabSz="927348">
              <a:defRPr/>
            </a:pPr>
            <a:endParaRPr lang="en-US" dirty="0"/>
          </a:p>
          <a:p>
            <a:endParaRPr lang="en-US" dirty="0"/>
          </a:p>
        </p:txBody>
      </p:sp>
      <p:sp>
        <p:nvSpPr>
          <p:cNvPr id="4" name="Slide Number Placeholder 3"/>
          <p:cNvSpPr>
            <a:spLocks noGrp="1"/>
          </p:cNvSpPr>
          <p:nvPr>
            <p:ph type="sldNum" sz="quarter" idx="10"/>
          </p:nvPr>
        </p:nvSpPr>
        <p:spPr/>
        <p:txBody>
          <a:bodyPr/>
          <a:lstStyle/>
          <a:p>
            <a:fld id="{575D93EA-E77E-4ECF-AC89-CC6B81F2E610}" type="slidenum">
              <a:rPr lang="en-US" smtClean="0"/>
              <a:pPr/>
              <a:t>8</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426688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designed to summarize (1) Trust is one important theme of many, (2) trust is ultimately about behavior - will the operators use the system as designed or will they "turn off" features or stop using the tool altogether, (3) the importance of considering the HMT framework in build systems that effectively partner with humans.</a:t>
            </a:r>
          </a:p>
        </p:txBody>
      </p:sp>
      <p:sp>
        <p:nvSpPr>
          <p:cNvPr id="4" name="Slide Number Placeholder 3"/>
          <p:cNvSpPr>
            <a:spLocks noGrp="1"/>
          </p:cNvSpPr>
          <p:nvPr>
            <p:ph type="sldNum" sz="quarter" idx="10"/>
          </p:nvPr>
        </p:nvSpPr>
        <p:spPr/>
        <p:txBody>
          <a:bodyPr/>
          <a:lstStyle/>
          <a:p>
            <a:fld id="{11D4F9E1-E114-4788-9603-4AAD9E1A95DD}" type="slidenum">
              <a:rPr lang="en-US" smtClean="0"/>
              <a:t>9</a:t>
            </a:fld>
            <a:endParaRPr lang="en-US" dirty="0"/>
          </a:p>
        </p:txBody>
      </p:sp>
      <p:sp>
        <p:nvSpPr>
          <p:cNvPr id="5" name="Footer Placeholder 4"/>
          <p:cNvSpPr>
            <a:spLocks noGrp="1"/>
          </p:cNvSpPr>
          <p:nvPr>
            <p:ph type="ftr" sz="quarter" idx="11"/>
          </p:nvPr>
        </p:nvSpPr>
        <p:spPr/>
        <p:txBody>
          <a:bodyPr/>
          <a:lstStyle/>
          <a:p>
            <a:r>
              <a:rPr lang="en-US"/>
              <a:t>Approved for Public Release; Distribution Unlimited; Case Number 17-3309</a:t>
            </a:r>
            <a:endParaRPr lang="en-US" dirty="0"/>
          </a:p>
        </p:txBody>
      </p:sp>
    </p:spTree>
    <p:extLst>
      <p:ext uri="{BB962C8B-B14F-4D97-AF65-F5344CB8AC3E}">
        <p14:creationId xmlns:p14="http://schemas.microsoft.com/office/powerpoint/2010/main" val="153505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34"/>
          <p:cNvSpPr txBox="1">
            <a:spLocks noChangeArrowheads="1"/>
          </p:cNvSpPr>
          <p:nvPr userDrawn="1"/>
        </p:nvSpPr>
        <p:spPr bwMode="auto">
          <a:xfrm>
            <a:off x="9267802" y="6533104"/>
            <a:ext cx="2552302"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
        <p:nvSpPr>
          <p:cNvPr id="8" name="Rectangle 4"/>
          <p:cNvSpPr>
            <a:spLocks noGrp="1" noChangeArrowheads="1"/>
          </p:cNvSpPr>
          <p:nvPr>
            <p:ph type="subTitle" idx="1" hasCustomPrompt="1"/>
          </p:nvPr>
        </p:nvSpPr>
        <p:spPr>
          <a:xfrm>
            <a:off x="1044156" y="2568939"/>
            <a:ext cx="6136217" cy="389922"/>
          </a:xfrm>
        </p:spPr>
        <p:txBody>
          <a:bodyPr anchor="ct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sp>
        <p:nvSpPr>
          <p:cNvPr id="10" name="Text Box 27"/>
          <p:cNvSpPr txBox="1">
            <a:spLocks noChangeArrowheads="1"/>
          </p:cNvSpPr>
          <p:nvPr userDrawn="1"/>
        </p:nvSpPr>
        <p:spPr bwMode="auto">
          <a:xfrm>
            <a:off x="987360" y="6507842"/>
            <a:ext cx="7873836" cy="259045"/>
          </a:xfrm>
          <a:prstGeom prst="rect">
            <a:avLst/>
          </a:prstGeom>
          <a:noFill/>
          <a:ln w="9525">
            <a:noFill/>
            <a:miter lim="800000"/>
            <a:headEnd/>
            <a:tailEnd/>
          </a:ln>
          <a:effectLst/>
        </p:spPr>
        <p:txBody>
          <a:bodyPr wrap="square">
            <a:spAutoFit/>
          </a:bodyPr>
          <a:lstStyle/>
          <a:p>
            <a:pPr algn="l" defTabSz="914400">
              <a:lnSpc>
                <a:spcPts val="1300"/>
              </a:lnSpc>
              <a:spcAft>
                <a:spcPct val="0"/>
              </a:spcAft>
            </a:pPr>
            <a:r>
              <a:rPr lang="en-US" sz="900" kern="1200" dirty="0">
                <a:solidFill>
                  <a:schemeClr val="bg1">
                    <a:lumMod val="50000"/>
                  </a:schemeClr>
                </a:solidFill>
                <a:effectLst/>
                <a:latin typeface="+mn-lt"/>
                <a:ea typeface="+mn-ea"/>
                <a:cs typeface="+mn-cs"/>
              </a:rPr>
              <a:t>Approved for Public Release; Distribution Unlimited; Case Number 17-3309</a:t>
            </a:r>
            <a:r>
              <a:rPr lang="en-US" sz="800" b="0" dirty="0">
                <a:solidFill>
                  <a:schemeClr val="tx1">
                    <a:lumMod val="50000"/>
                    <a:lumOff val="50000"/>
                  </a:schemeClr>
                </a:solidFill>
                <a:latin typeface="Arial" pitchFamily="34" charset="0"/>
              </a:rPr>
              <a:t>.</a:t>
            </a:r>
          </a:p>
        </p:txBody>
      </p:sp>
      <p:sp>
        <p:nvSpPr>
          <p:cNvPr id="12" name="Rectangle 11"/>
          <p:cNvSpPr/>
          <p:nvPr userDrawn="1"/>
        </p:nvSpPr>
        <p:spPr bwMode="auto">
          <a:xfrm>
            <a:off x="0" y="1"/>
            <a:ext cx="543099"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15" name="Straight Connector 14"/>
          <p:cNvCxnSpPr/>
          <p:nvPr userDrawn="1"/>
        </p:nvCxnSpPr>
        <p:spPr bwMode="auto">
          <a:xfrm>
            <a:off x="1098200"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0" y="2510288"/>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6" name="Straight Connector 15"/>
          <p:cNvCxnSpPr/>
          <p:nvPr userDrawn="1"/>
        </p:nvCxnSpPr>
        <p:spPr bwMode="auto">
          <a:xfrm>
            <a:off x="1098200" y="6506275"/>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578" y="6250820"/>
            <a:ext cx="894007" cy="243820"/>
          </a:xfrm>
          <a:prstGeom prst="rect">
            <a:avLst/>
          </a:prstGeom>
        </p:spPr>
      </p:pic>
      <p:sp>
        <p:nvSpPr>
          <p:cNvPr id="11" name="TextBox 10"/>
          <p:cNvSpPr txBox="1"/>
          <p:nvPr userDrawn="1"/>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Tree>
    <p:extLst>
      <p:ext uri="{BB962C8B-B14F-4D97-AF65-F5344CB8AC3E}">
        <p14:creationId xmlns:p14="http://schemas.microsoft.com/office/powerpoint/2010/main" val="36501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9267803" y="6533104"/>
            <a:ext cx="2552301"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Helvetica LT Std" pitchFamily="34" charset="0"/>
              </a:rPr>
              <a:t>© 2017</a:t>
            </a:r>
            <a:r>
              <a:rPr lang="en-US" altLang="en-US" sz="800" b="0" baseline="0" dirty="0">
                <a:solidFill>
                  <a:schemeClr val="tx1">
                    <a:lumMod val="50000"/>
                    <a:lumOff val="50000"/>
                  </a:schemeClr>
                </a:solidFill>
                <a:latin typeface="Helvetica LT Std" pitchFamily="34" charset="0"/>
              </a:rPr>
              <a:t> </a:t>
            </a:r>
            <a:r>
              <a:rPr lang="en-US" altLang="en-US" sz="800" b="0" dirty="0">
                <a:solidFill>
                  <a:schemeClr val="tx1">
                    <a:lumMod val="50000"/>
                    <a:lumOff val="50000"/>
                  </a:schemeClr>
                </a:solidFill>
                <a:latin typeface="Helvetica LT Std" pitchFamily="34" charset="0"/>
              </a:rPr>
              <a:t>The MITRE Corporation. All rights reserved.</a:t>
            </a:r>
          </a:p>
        </p:txBody>
      </p:sp>
      <p:sp>
        <p:nvSpPr>
          <p:cNvPr id="8" name="Rectangle 4"/>
          <p:cNvSpPr>
            <a:spLocks noGrp="1" noChangeArrowheads="1"/>
          </p:cNvSpPr>
          <p:nvPr>
            <p:ph type="subTitle" idx="1" hasCustomPrompt="1"/>
          </p:nvPr>
        </p:nvSpPr>
        <p:spPr>
          <a:xfrm>
            <a:off x="1044156" y="2568939"/>
            <a:ext cx="6136217" cy="389922"/>
          </a:xfrm>
        </p:spPr>
        <p:txBody>
          <a:bodyPr/>
          <a:lstStyle>
            <a:lvl1pPr marL="0" indent="0">
              <a:buFont typeface="Wingdings" pitchFamily="2" charset="2"/>
              <a:buNone/>
              <a:defRPr b="1" spc="0" baseline="0">
                <a:solidFill>
                  <a:schemeClr val="tx2"/>
                </a:solidFill>
                <a:latin typeface="Helvetica LT Std" pitchFamily="34" charset="0"/>
                <a:cs typeface="Calibri"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a:t>Title here</a:t>
            </a:r>
          </a:p>
        </p:txBody>
      </p:sp>
      <p:sp>
        <p:nvSpPr>
          <p:cNvPr id="10" name="Text Box 27"/>
          <p:cNvSpPr txBox="1">
            <a:spLocks noChangeArrowheads="1"/>
          </p:cNvSpPr>
          <p:nvPr/>
        </p:nvSpPr>
        <p:spPr bwMode="auto">
          <a:xfrm>
            <a:off x="987360" y="6507842"/>
            <a:ext cx="2641600" cy="259045"/>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dirty="0">
                <a:solidFill>
                  <a:schemeClr val="tx1">
                    <a:lumMod val="50000"/>
                    <a:lumOff val="50000"/>
                  </a:schemeClr>
                </a:solidFill>
                <a:latin typeface="Helvetica LT Std" pitchFamily="34" charset="0"/>
              </a:rPr>
              <a:t>For internal MITRE use</a:t>
            </a:r>
          </a:p>
        </p:txBody>
      </p:sp>
      <p:sp>
        <p:nvSpPr>
          <p:cNvPr id="12" name="Rectangle 11"/>
          <p:cNvSpPr/>
          <p:nvPr/>
        </p:nvSpPr>
        <p:spPr bwMode="auto">
          <a:xfrm>
            <a:off x="0" y="1"/>
            <a:ext cx="543099"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15" name="Straight Connector 14"/>
          <p:cNvCxnSpPr/>
          <p:nvPr/>
        </p:nvCxnSpPr>
        <p:spPr bwMode="auto">
          <a:xfrm>
            <a:off x="1098200"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8"/>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6" name="Straight Connector 15"/>
          <p:cNvCxnSpPr/>
          <p:nvPr/>
        </p:nvCxnSpPr>
        <p:spPr bwMode="auto">
          <a:xfrm>
            <a:off x="1098200"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578" y="6250820"/>
            <a:ext cx="894007" cy="243820"/>
          </a:xfrm>
          <a:prstGeom prst="rect">
            <a:avLst/>
          </a:prstGeom>
        </p:spPr>
      </p:pic>
    </p:spTree>
    <p:extLst>
      <p:ext uri="{BB962C8B-B14F-4D97-AF65-F5344CB8AC3E}">
        <p14:creationId xmlns:p14="http://schemas.microsoft.com/office/powerpoint/2010/main" val="42209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a:t>Click to edit Master title style</a:t>
            </a:r>
          </a:p>
        </p:txBody>
      </p:sp>
      <p:sp>
        <p:nvSpPr>
          <p:cNvPr id="8" name="Text Placeholder 2"/>
          <p:cNvSpPr>
            <a:spLocks noGrp="1"/>
          </p:cNvSpPr>
          <p:nvPr>
            <p:ph idx="1"/>
          </p:nvPr>
        </p:nvSpPr>
        <p:spPr>
          <a:xfrm>
            <a:off x="812800" y="1447800"/>
            <a:ext cx="10972800" cy="4678363"/>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2682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CA538793-F95B-4CFC-9A87-DBAD57B24C1D}" type="slidenum">
              <a:rPr lang="en-US" smtClean="0"/>
              <a:pPr/>
              <a:t>‹#›</a:t>
            </a:fld>
            <a:endParaRPr lang="en-US" dirty="0"/>
          </a:p>
        </p:txBody>
      </p:sp>
      <p:sp>
        <p:nvSpPr>
          <p:cNvPr id="9" name="Footer Placeholder 4"/>
          <p:cNvSpPr>
            <a:spLocks noGrp="1"/>
          </p:cNvSpPr>
          <p:nvPr>
            <p:ph type="ftr" sz="quarter" idx="3"/>
          </p:nvPr>
        </p:nvSpPr>
        <p:spPr>
          <a:xfrm>
            <a:off x="827315" y="6594601"/>
            <a:ext cx="7776747" cy="221835"/>
          </a:xfrm>
          <a:prstGeom prst="rect">
            <a:avLst/>
          </a:prstGeom>
        </p:spPr>
        <p:txBody>
          <a:bodyPr vert="horz" lIns="91440" tIns="45720" rIns="91440" bIns="45720" rtlCol="0" anchor="b"/>
          <a:lstStyle>
            <a:lvl1pPr algn="ctr" defTabSz="914400">
              <a:lnSpc>
                <a:spcPts val="1300"/>
              </a:lnSpc>
              <a:spcAft>
                <a:spcPct val="0"/>
              </a:spcAft>
              <a:defRPr sz="800">
                <a:solidFill>
                  <a:schemeClr val="tx1">
                    <a:tint val="75000"/>
                  </a:schemeClr>
                </a:solidFill>
                <a:latin typeface="Helvetica LT Std" pitchFamily="34" charset="0"/>
              </a:defRPr>
            </a:lvl1p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36767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lternate_Title_Slide">
    <p:spTree>
      <p:nvGrpSpPr>
        <p:cNvPr id="1" name=""/>
        <p:cNvGrpSpPr/>
        <p:nvPr/>
      </p:nvGrpSpPr>
      <p:grpSpPr>
        <a:xfrm>
          <a:off x="0" y="0"/>
          <a:ext cx="0" cy="0"/>
          <a:chOff x="0" y="0"/>
          <a:chExt cx="0" cy="0"/>
        </a:xfrm>
      </p:grpSpPr>
      <p:sp>
        <p:nvSpPr>
          <p:cNvPr id="17" name="Rectangle 16"/>
          <p:cNvSpPr/>
          <p:nvPr/>
        </p:nvSpPr>
        <p:spPr>
          <a:xfrm>
            <a:off x="1098993" y="4025438"/>
            <a:ext cx="10595592" cy="1371600"/>
          </a:xfrm>
          <a:prstGeom prst="rect">
            <a:avLst/>
          </a:prstGeom>
          <a:noFill/>
          <a:ln w="63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a:off x="9924391" y="4083050"/>
            <a:ext cx="1694688"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p:nvSpPr>
        <p:spPr>
          <a:xfrm>
            <a:off x="1165661" y="4083050"/>
            <a:ext cx="1694688"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p:cNvSpPr/>
          <p:nvPr/>
        </p:nvSpPr>
        <p:spPr>
          <a:xfrm>
            <a:off x="2917407" y="4083050"/>
            <a:ext cx="1694688"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p:nvSpPr>
        <p:spPr>
          <a:xfrm>
            <a:off x="4669152" y="4083050"/>
            <a:ext cx="1694688"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p:nvSpPr>
        <p:spPr>
          <a:xfrm>
            <a:off x="6420897" y="4083050"/>
            <a:ext cx="1694688"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p:cNvSpPr/>
          <p:nvPr/>
        </p:nvSpPr>
        <p:spPr>
          <a:xfrm>
            <a:off x="8172643" y="4083050"/>
            <a:ext cx="1694688"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Box 34"/>
          <p:cNvSpPr txBox="1">
            <a:spLocks noChangeArrowheads="1"/>
          </p:cNvSpPr>
          <p:nvPr/>
        </p:nvSpPr>
        <p:spPr bwMode="auto">
          <a:xfrm>
            <a:off x="9267803" y="6533104"/>
            <a:ext cx="2552301"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Helvetica LT Std" pitchFamily="34" charset="0"/>
              </a:rPr>
              <a:t>© 2017</a:t>
            </a:r>
            <a:r>
              <a:rPr lang="en-US" altLang="en-US" sz="800" b="0" baseline="0" dirty="0">
                <a:solidFill>
                  <a:schemeClr val="tx1">
                    <a:lumMod val="50000"/>
                    <a:lumOff val="50000"/>
                  </a:schemeClr>
                </a:solidFill>
                <a:latin typeface="Helvetica LT Std" pitchFamily="34" charset="0"/>
              </a:rPr>
              <a:t> </a:t>
            </a:r>
            <a:r>
              <a:rPr lang="en-US" altLang="en-US" sz="800" b="0" dirty="0">
                <a:solidFill>
                  <a:schemeClr val="tx1">
                    <a:lumMod val="50000"/>
                    <a:lumOff val="50000"/>
                  </a:schemeClr>
                </a:solidFill>
                <a:latin typeface="Helvetica LT Std" pitchFamily="34" charset="0"/>
              </a:rPr>
              <a:t>The MITRE Corporation. All rights reserved.</a:t>
            </a:r>
          </a:p>
        </p:txBody>
      </p:sp>
      <p:sp>
        <p:nvSpPr>
          <p:cNvPr id="8" name="Rectangle 4"/>
          <p:cNvSpPr>
            <a:spLocks noGrp="1" noChangeArrowheads="1"/>
          </p:cNvSpPr>
          <p:nvPr>
            <p:ph type="subTitle" idx="1" hasCustomPrompt="1"/>
          </p:nvPr>
        </p:nvSpPr>
        <p:spPr>
          <a:xfrm>
            <a:off x="1044156" y="2568939"/>
            <a:ext cx="6136217" cy="389922"/>
          </a:xfrm>
        </p:spPr>
        <p:txBody>
          <a:bodyPr/>
          <a:lstStyle>
            <a:lvl1pPr marL="0" indent="0">
              <a:buFont typeface="Wingdings" pitchFamily="2" charset="2"/>
              <a:buNone/>
              <a:defRPr b="1" spc="0" baseline="0">
                <a:solidFill>
                  <a:schemeClr val="tx2"/>
                </a:solidFill>
                <a:latin typeface="Helvetica LT Std" pitchFamily="34" charset="0"/>
                <a:cs typeface="Calibri"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a:t>Title here</a:t>
            </a:r>
          </a:p>
        </p:txBody>
      </p:sp>
      <p:sp>
        <p:nvSpPr>
          <p:cNvPr id="10" name="Text Box 27"/>
          <p:cNvSpPr txBox="1">
            <a:spLocks noChangeArrowheads="1"/>
          </p:cNvSpPr>
          <p:nvPr/>
        </p:nvSpPr>
        <p:spPr bwMode="auto">
          <a:xfrm>
            <a:off x="987360" y="6507842"/>
            <a:ext cx="2641600" cy="259045"/>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dirty="0">
                <a:solidFill>
                  <a:schemeClr val="tx1">
                    <a:lumMod val="50000"/>
                    <a:lumOff val="50000"/>
                  </a:schemeClr>
                </a:solidFill>
                <a:latin typeface="Helvetica LT Std" pitchFamily="34" charset="0"/>
              </a:rPr>
              <a:t>For internal MITRE use</a:t>
            </a:r>
          </a:p>
        </p:txBody>
      </p:sp>
      <p:sp>
        <p:nvSpPr>
          <p:cNvPr id="12" name="Rectangle 11"/>
          <p:cNvSpPr/>
          <p:nvPr/>
        </p:nvSpPr>
        <p:spPr bwMode="auto">
          <a:xfrm>
            <a:off x="0" y="1"/>
            <a:ext cx="543099"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15" name="Straight Connector 14"/>
          <p:cNvCxnSpPr/>
          <p:nvPr/>
        </p:nvCxnSpPr>
        <p:spPr bwMode="auto">
          <a:xfrm>
            <a:off x="1098200"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8"/>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6" name="Straight Connector 15"/>
          <p:cNvCxnSpPr/>
          <p:nvPr/>
        </p:nvCxnSpPr>
        <p:spPr bwMode="auto">
          <a:xfrm>
            <a:off x="1098200"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578" y="6250820"/>
            <a:ext cx="894007" cy="243820"/>
          </a:xfrm>
          <a:prstGeom prst="rect">
            <a:avLst/>
          </a:prstGeom>
        </p:spPr>
      </p:pic>
      <p:sp>
        <p:nvSpPr>
          <p:cNvPr id="13" name="TextBox 12"/>
          <p:cNvSpPr txBox="1"/>
          <p:nvPr/>
        </p:nvSpPr>
        <p:spPr>
          <a:xfrm>
            <a:off x="987360" y="106913"/>
            <a:ext cx="10707224" cy="184666"/>
          </a:xfrm>
          <a:prstGeom prst="rect">
            <a:avLst/>
          </a:prstGeom>
          <a:noFill/>
        </p:spPr>
        <p:txBody>
          <a:bodyPr wrap="square" lIns="91440" tIns="0" rIns="0" bIns="0" rtlCol="0">
            <a:spAutoFit/>
          </a:bodyPr>
          <a:lstStyle/>
          <a:p>
            <a:pPr algn="r">
              <a:spcAft>
                <a:spcPts val="600"/>
              </a:spcAft>
            </a:pPr>
            <a:r>
              <a:rPr lang="en-US" sz="1200" i="0" dirty="0">
                <a:solidFill>
                  <a:schemeClr val="tx2"/>
                </a:solidFill>
                <a:ea typeface="Verdana" pitchFamily="34" charset="0"/>
                <a:cs typeface="Verdana" pitchFamily="34" charset="0"/>
              </a:rPr>
              <a:t>Center or Organization Name Here</a:t>
            </a:r>
          </a:p>
        </p:txBody>
      </p:sp>
      <p:sp>
        <p:nvSpPr>
          <p:cNvPr id="5" name="TextBox 4"/>
          <p:cNvSpPr txBox="1"/>
          <p:nvPr/>
        </p:nvSpPr>
        <p:spPr>
          <a:xfrm>
            <a:off x="1566261" y="4353828"/>
            <a:ext cx="901208" cy="784830"/>
          </a:xfrm>
          <a:prstGeom prst="rect">
            <a:avLst/>
          </a:prstGeom>
          <a:noFill/>
        </p:spPr>
        <p:txBody>
          <a:bodyPr wrap="none" rtlCol="0">
            <a:spAutoFit/>
          </a:bodyPr>
          <a:lstStyle/>
          <a:p>
            <a:pPr algn="ctr">
              <a:lnSpc>
                <a:spcPts val="1400"/>
              </a:lnSpc>
              <a:spcAft>
                <a:spcPts val="600"/>
              </a:spcAft>
            </a:pPr>
            <a:r>
              <a:rPr lang="en-US" sz="1400" dirty="0">
                <a:ea typeface="Verdana" pitchFamily="34" charset="0"/>
                <a:cs typeface="Verdana" pitchFamily="34" charset="0"/>
              </a:rPr>
              <a:t>Optional</a:t>
            </a:r>
            <a:r>
              <a:rPr lang="en-US" sz="1400" baseline="0" dirty="0">
                <a:ea typeface="Verdana" pitchFamily="34" charset="0"/>
                <a:cs typeface="Verdana" pitchFamily="34" charset="0"/>
              </a:rPr>
              <a:t> </a:t>
            </a:r>
          </a:p>
          <a:p>
            <a:pPr algn="ctr">
              <a:lnSpc>
                <a:spcPts val="1400"/>
              </a:lnSpc>
              <a:spcAft>
                <a:spcPts val="600"/>
              </a:spcAft>
            </a:pPr>
            <a:r>
              <a:rPr lang="en-US" sz="1400" dirty="0">
                <a:ea typeface="Verdana" pitchFamily="34" charset="0"/>
                <a:cs typeface="Verdana" pitchFamily="34" charset="0"/>
              </a:rPr>
              <a:t>Image</a:t>
            </a:r>
          </a:p>
          <a:p>
            <a:pPr algn="ctr">
              <a:lnSpc>
                <a:spcPts val="1400"/>
              </a:lnSpc>
              <a:spcAft>
                <a:spcPts val="600"/>
              </a:spcAft>
            </a:pPr>
            <a:r>
              <a:rPr lang="en-US" sz="1400" dirty="0">
                <a:ea typeface="Verdana" pitchFamily="34" charset="0"/>
                <a:cs typeface="Verdana" pitchFamily="34" charset="0"/>
              </a:rPr>
              <a:t>Here</a:t>
            </a:r>
          </a:p>
        </p:txBody>
      </p:sp>
      <p:sp>
        <p:nvSpPr>
          <p:cNvPr id="35" name="TextBox 34"/>
          <p:cNvSpPr txBox="1"/>
          <p:nvPr/>
        </p:nvSpPr>
        <p:spPr>
          <a:xfrm>
            <a:off x="3314146" y="4353828"/>
            <a:ext cx="901208" cy="784830"/>
          </a:xfrm>
          <a:prstGeom prst="rect">
            <a:avLst/>
          </a:prstGeom>
          <a:noFill/>
        </p:spPr>
        <p:txBody>
          <a:bodyPr wrap="none" rtlCol="0">
            <a:spAutoFit/>
          </a:bodyPr>
          <a:lstStyle/>
          <a:p>
            <a:pPr algn="ctr">
              <a:lnSpc>
                <a:spcPts val="1400"/>
              </a:lnSpc>
              <a:spcAft>
                <a:spcPts val="600"/>
              </a:spcAft>
            </a:pPr>
            <a:r>
              <a:rPr lang="en-US" sz="1400" dirty="0">
                <a:ea typeface="Verdana" pitchFamily="34" charset="0"/>
                <a:cs typeface="Verdana" pitchFamily="34" charset="0"/>
              </a:rPr>
              <a:t>Optional</a:t>
            </a:r>
            <a:r>
              <a:rPr lang="en-US" sz="1400" baseline="0" dirty="0">
                <a:ea typeface="Verdana" pitchFamily="34" charset="0"/>
                <a:cs typeface="Verdana" pitchFamily="34" charset="0"/>
              </a:rPr>
              <a:t> </a:t>
            </a:r>
          </a:p>
          <a:p>
            <a:pPr algn="ctr">
              <a:lnSpc>
                <a:spcPts val="1400"/>
              </a:lnSpc>
              <a:spcAft>
                <a:spcPts val="600"/>
              </a:spcAft>
            </a:pPr>
            <a:r>
              <a:rPr lang="en-US" sz="1400" dirty="0">
                <a:ea typeface="Verdana" pitchFamily="34" charset="0"/>
                <a:cs typeface="Verdana" pitchFamily="34" charset="0"/>
              </a:rPr>
              <a:t>Image</a:t>
            </a:r>
          </a:p>
          <a:p>
            <a:pPr algn="ctr">
              <a:lnSpc>
                <a:spcPts val="1400"/>
              </a:lnSpc>
              <a:spcAft>
                <a:spcPts val="600"/>
              </a:spcAft>
            </a:pPr>
            <a:r>
              <a:rPr lang="en-US" sz="1400" dirty="0">
                <a:ea typeface="Verdana" pitchFamily="34" charset="0"/>
                <a:cs typeface="Verdana" pitchFamily="34" charset="0"/>
              </a:rPr>
              <a:t>Here</a:t>
            </a:r>
          </a:p>
        </p:txBody>
      </p:sp>
      <p:sp>
        <p:nvSpPr>
          <p:cNvPr id="36" name="TextBox 35"/>
          <p:cNvSpPr txBox="1"/>
          <p:nvPr/>
        </p:nvSpPr>
        <p:spPr>
          <a:xfrm>
            <a:off x="5062032" y="4353828"/>
            <a:ext cx="901208" cy="784830"/>
          </a:xfrm>
          <a:prstGeom prst="rect">
            <a:avLst/>
          </a:prstGeom>
          <a:noFill/>
        </p:spPr>
        <p:txBody>
          <a:bodyPr wrap="none" rtlCol="0">
            <a:spAutoFit/>
          </a:bodyPr>
          <a:lstStyle/>
          <a:p>
            <a:pPr algn="ctr">
              <a:lnSpc>
                <a:spcPts val="1400"/>
              </a:lnSpc>
              <a:spcAft>
                <a:spcPts val="600"/>
              </a:spcAft>
            </a:pPr>
            <a:r>
              <a:rPr lang="en-US" sz="1400" dirty="0">
                <a:ea typeface="Verdana" pitchFamily="34" charset="0"/>
                <a:cs typeface="Verdana" pitchFamily="34" charset="0"/>
              </a:rPr>
              <a:t>Optional</a:t>
            </a:r>
            <a:r>
              <a:rPr lang="en-US" sz="1400" baseline="0" dirty="0">
                <a:ea typeface="Verdana" pitchFamily="34" charset="0"/>
                <a:cs typeface="Verdana" pitchFamily="34" charset="0"/>
              </a:rPr>
              <a:t> </a:t>
            </a:r>
          </a:p>
          <a:p>
            <a:pPr algn="ctr">
              <a:lnSpc>
                <a:spcPts val="1400"/>
              </a:lnSpc>
              <a:spcAft>
                <a:spcPts val="600"/>
              </a:spcAft>
            </a:pPr>
            <a:r>
              <a:rPr lang="en-US" sz="1400" dirty="0">
                <a:ea typeface="Verdana" pitchFamily="34" charset="0"/>
                <a:cs typeface="Verdana" pitchFamily="34" charset="0"/>
              </a:rPr>
              <a:t>Image</a:t>
            </a:r>
          </a:p>
          <a:p>
            <a:pPr algn="ctr">
              <a:lnSpc>
                <a:spcPts val="1400"/>
              </a:lnSpc>
              <a:spcAft>
                <a:spcPts val="600"/>
              </a:spcAft>
            </a:pPr>
            <a:r>
              <a:rPr lang="en-US" sz="1400" dirty="0">
                <a:ea typeface="Verdana" pitchFamily="34" charset="0"/>
                <a:cs typeface="Verdana" pitchFamily="34" charset="0"/>
              </a:rPr>
              <a:t>Here</a:t>
            </a:r>
          </a:p>
        </p:txBody>
      </p:sp>
      <p:sp>
        <p:nvSpPr>
          <p:cNvPr id="37" name="TextBox 36"/>
          <p:cNvSpPr txBox="1"/>
          <p:nvPr/>
        </p:nvSpPr>
        <p:spPr>
          <a:xfrm>
            <a:off x="6809917" y="4353828"/>
            <a:ext cx="901208" cy="784830"/>
          </a:xfrm>
          <a:prstGeom prst="rect">
            <a:avLst/>
          </a:prstGeom>
          <a:noFill/>
        </p:spPr>
        <p:txBody>
          <a:bodyPr wrap="none" rtlCol="0">
            <a:spAutoFit/>
          </a:bodyPr>
          <a:lstStyle/>
          <a:p>
            <a:pPr algn="ctr">
              <a:lnSpc>
                <a:spcPts val="1400"/>
              </a:lnSpc>
              <a:spcAft>
                <a:spcPts val="600"/>
              </a:spcAft>
            </a:pPr>
            <a:r>
              <a:rPr lang="en-US" sz="1400" dirty="0">
                <a:ea typeface="Verdana" pitchFamily="34" charset="0"/>
                <a:cs typeface="Verdana" pitchFamily="34" charset="0"/>
              </a:rPr>
              <a:t>Optional</a:t>
            </a:r>
            <a:r>
              <a:rPr lang="en-US" sz="1400" baseline="0" dirty="0">
                <a:ea typeface="Verdana" pitchFamily="34" charset="0"/>
                <a:cs typeface="Verdana" pitchFamily="34" charset="0"/>
              </a:rPr>
              <a:t> </a:t>
            </a:r>
          </a:p>
          <a:p>
            <a:pPr algn="ctr">
              <a:lnSpc>
                <a:spcPts val="1400"/>
              </a:lnSpc>
              <a:spcAft>
                <a:spcPts val="600"/>
              </a:spcAft>
            </a:pPr>
            <a:r>
              <a:rPr lang="en-US" sz="1400" dirty="0">
                <a:ea typeface="Verdana" pitchFamily="34" charset="0"/>
                <a:cs typeface="Verdana" pitchFamily="34" charset="0"/>
              </a:rPr>
              <a:t>Image</a:t>
            </a:r>
          </a:p>
          <a:p>
            <a:pPr algn="ctr">
              <a:lnSpc>
                <a:spcPts val="1400"/>
              </a:lnSpc>
              <a:spcAft>
                <a:spcPts val="600"/>
              </a:spcAft>
            </a:pPr>
            <a:r>
              <a:rPr lang="en-US" sz="1400" dirty="0">
                <a:ea typeface="Verdana" pitchFamily="34" charset="0"/>
                <a:cs typeface="Verdana" pitchFamily="34" charset="0"/>
              </a:rPr>
              <a:t>Here</a:t>
            </a:r>
          </a:p>
        </p:txBody>
      </p:sp>
      <p:sp>
        <p:nvSpPr>
          <p:cNvPr id="38" name="TextBox 37"/>
          <p:cNvSpPr txBox="1"/>
          <p:nvPr/>
        </p:nvSpPr>
        <p:spPr>
          <a:xfrm>
            <a:off x="8557802" y="4353828"/>
            <a:ext cx="901208" cy="784830"/>
          </a:xfrm>
          <a:prstGeom prst="rect">
            <a:avLst/>
          </a:prstGeom>
          <a:noFill/>
        </p:spPr>
        <p:txBody>
          <a:bodyPr wrap="none" rtlCol="0">
            <a:spAutoFit/>
          </a:bodyPr>
          <a:lstStyle/>
          <a:p>
            <a:pPr algn="ctr">
              <a:lnSpc>
                <a:spcPts val="1400"/>
              </a:lnSpc>
              <a:spcAft>
                <a:spcPts val="600"/>
              </a:spcAft>
            </a:pPr>
            <a:r>
              <a:rPr lang="en-US" sz="1400" dirty="0">
                <a:ea typeface="Verdana" pitchFamily="34" charset="0"/>
                <a:cs typeface="Verdana" pitchFamily="34" charset="0"/>
              </a:rPr>
              <a:t>Optional</a:t>
            </a:r>
            <a:r>
              <a:rPr lang="en-US" sz="1400" baseline="0" dirty="0">
                <a:ea typeface="Verdana" pitchFamily="34" charset="0"/>
                <a:cs typeface="Verdana" pitchFamily="34" charset="0"/>
              </a:rPr>
              <a:t> </a:t>
            </a:r>
          </a:p>
          <a:p>
            <a:pPr algn="ctr">
              <a:lnSpc>
                <a:spcPts val="1400"/>
              </a:lnSpc>
              <a:spcAft>
                <a:spcPts val="600"/>
              </a:spcAft>
            </a:pPr>
            <a:r>
              <a:rPr lang="en-US" sz="1400" dirty="0">
                <a:ea typeface="Verdana" pitchFamily="34" charset="0"/>
                <a:cs typeface="Verdana" pitchFamily="34" charset="0"/>
              </a:rPr>
              <a:t>Image</a:t>
            </a:r>
          </a:p>
          <a:p>
            <a:pPr algn="ctr">
              <a:lnSpc>
                <a:spcPts val="1400"/>
              </a:lnSpc>
              <a:spcAft>
                <a:spcPts val="600"/>
              </a:spcAft>
            </a:pPr>
            <a:r>
              <a:rPr lang="en-US" sz="1400" dirty="0">
                <a:ea typeface="Verdana" pitchFamily="34" charset="0"/>
                <a:cs typeface="Verdana" pitchFamily="34" charset="0"/>
              </a:rPr>
              <a:t>Here</a:t>
            </a:r>
          </a:p>
        </p:txBody>
      </p:sp>
      <p:sp>
        <p:nvSpPr>
          <p:cNvPr id="39" name="TextBox 38"/>
          <p:cNvSpPr txBox="1"/>
          <p:nvPr/>
        </p:nvSpPr>
        <p:spPr>
          <a:xfrm>
            <a:off x="10305688" y="4353828"/>
            <a:ext cx="901208" cy="784830"/>
          </a:xfrm>
          <a:prstGeom prst="rect">
            <a:avLst/>
          </a:prstGeom>
          <a:noFill/>
        </p:spPr>
        <p:txBody>
          <a:bodyPr wrap="none" rtlCol="0">
            <a:spAutoFit/>
          </a:bodyPr>
          <a:lstStyle/>
          <a:p>
            <a:pPr algn="ctr">
              <a:lnSpc>
                <a:spcPts val="1400"/>
              </a:lnSpc>
              <a:spcAft>
                <a:spcPts val="600"/>
              </a:spcAft>
            </a:pPr>
            <a:r>
              <a:rPr lang="en-US" sz="1400" dirty="0">
                <a:ea typeface="Verdana" pitchFamily="34" charset="0"/>
                <a:cs typeface="Verdana" pitchFamily="34" charset="0"/>
              </a:rPr>
              <a:t>Optional</a:t>
            </a:r>
            <a:r>
              <a:rPr lang="en-US" sz="1400" baseline="0" dirty="0">
                <a:ea typeface="Verdana" pitchFamily="34" charset="0"/>
                <a:cs typeface="Verdana" pitchFamily="34" charset="0"/>
              </a:rPr>
              <a:t> </a:t>
            </a:r>
          </a:p>
          <a:p>
            <a:pPr algn="ctr">
              <a:lnSpc>
                <a:spcPts val="1400"/>
              </a:lnSpc>
              <a:spcAft>
                <a:spcPts val="600"/>
              </a:spcAft>
            </a:pPr>
            <a:r>
              <a:rPr lang="en-US" sz="1400" dirty="0">
                <a:ea typeface="Verdana" pitchFamily="34" charset="0"/>
                <a:cs typeface="Verdana" pitchFamily="34" charset="0"/>
              </a:rPr>
              <a:t>Image</a:t>
            </a:r>
          </a:p>
          <a:p>
            <a:pPr algn="ctr">
              <a:lnSpc>
                <a:spcPts val="1400"/>
              </a:lnSpc>
              <a:spcAft>
                <a:spcPts val="600"/>
              </a:spcAft>
            </a:pPr>
            <a:r>
              <a:rPr lang="en-US" sz="1400" dirty="0">
                <a:ea typeface="Verdana" pitchFamily="34" charset="0"/>
                <a:cs typeface="Verdana" pitchFamily="34" charset="0"/>
              </a:rPr>
              <a:t>Here</a:t>
            </a:r>
          </a:p>
        </p:txBody>
      </p:sp>
    </p:spTree>
    <p:extLst>
      <p:ext uri="{BB962C8B-B14F-4D97-AF65-F5344CB8AC3E}">
        <p14:creationId xmlns:p14="http://schemas.microsoft.com/office/powerpoint/2010/main" val="242776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Layout">
    <p:spTree>
      <p:nvGrpSpPr>
        <p:cNvPr id="1" name=""/>
        <p:cNvGrpSpPr/>
        <p:nvPr/>
      </p:nvGrpSpPr>
      <p:grpSpPr>
        <a:xfrm>
          <a:off x="0" y="0"/>
          <a:ext cx="0" cy="0"/>
          <a:chOff x="0" y="0"/>
          <a:chExt cx="0" cy="0"/>
        </a:xfrm>
      </p:grpSpPr>
      <p:cxnSp>
        <p:nvCxnSpPr>
          <p:cNvPr id="10" name="Straight Connector 9"/>
          <p:cNvCxnSpPr/>
          <p:nvPr/>
        </p:nvCxnSpPr>
        <p:spPr bwMode="auto">
          <a:xfrm>
            <a:off x="1117600" y="3276600"/>
            <a:ext cx="1037336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p:nvSpPr>
        <p:spPr bwMode="auto">
          <a:xfrm>
            <a:off x="9254139" y="6590252"/>
            <a:ext cx="2531462"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Trebuchet MS" pitchFamily="34" charset="0"/>
              </a:rPr>
              <a:t>© 2017</a:t>
            </a:r>
            <a:r>
              <a:rPr lang="en-US" altLang="en-US" sz="800" b="0" baseline="0" dirty="0">
                <a:solidFill>
                  <a:schemeClr val="tx1">
                    <a:lumMod val="50000"/>
                    <a:lumOff val="50000"/>
                  </a:schemeClr>
                </a:solidFill>
                <a:latin typeface="Trebuchet MS" pitchFamily="34" charset="0"/>
              </a:rPr>
              <a:t> </a:t>
            </a:r>
            <a:r>
              <a:rPr lang="en-US" altLang="en-US" sz="800" b="0" dirty="0">
                <a:solidFill>
                  <a:schemeClr val="tx1">
                    <a:lumMod val="50000"/>
                    <a:lumOff val="50000"/>
                  </a:schemeClr>
                </a:solidFill>
                <a:latin typeface="Trebuchet MS" pitchFamily="34" charset="0"/>
              </a:rPr>
              <a:t>The MITRE Corporation. All rights reserved.</a:t>
            </a:r>
          </a:p>
        </p:txBody>
      </p:sp>
      <p:sp>
        <p:nvSpPr>
          <p:cNvPr id="16" name="Text Box 27"/>
          <p:cNvSpPr txBox="1">
            <a:spLocks noChangeArrowheads="1"/>
          </p:cNvSpPr>
          <p:nvPr/>
        </p:nvSpPr>
        <p:spPr bwMode="auto">
          <a:xfrm>
            <a:off x="987360" y="6564990"/>
            <a:ext cx="2641600" cy="259045"/>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dirty="0">
                <a:solidFill>
                  <a:schemeClr val="tx1">
                    <a:lumMod val="50000"/>
                    <a:lumOff val="50000"/>
                  </a:schemeClr>
                </a:solidFill>
                <a:latin typeface="Trebuchet MS" pitchFamily="34" charset="0"/>
              </a:rPr>
              <a:t>For internal MITRE use</a:t>
            </a:r>
          </a:p>
        </p:txBody>
      </p:sp>
      <p:sp>
        <p:nvSpPr>
          <p:cNvPr id="17" name="Rectangle 16"/>
          <p:cNvSpPr/>
          <p:nvPr/>
        </p:nvSpPr>
        <p:spPr bwMode="auto">
          <a:xfrm>
            <a:off x="0" y="0"/>
            <a:ext cx="543099"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p:nvSpPr>
        <p:spPr bwMode="auto">
          <a:xfrm>
            <a:off x="0" y="3352800"/>
            <a:ext cx="543099"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20" name="Slide Number Placeholder 5"/>
          <p:cNvSpPr>
            <a:spLocks noGrp="1"/>
          </p:cNvSpPr>
          <p:nvPr>
            <p:ph type="sldNum" sz="quarter" idx="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C333527-BB03-47C3-B68C-229951B94A0F}" type="slidenum">
              <a:rPr lang="en-US" smtClean="0"/>
              <a:pPr/>
              <a:t>‹#›</a:t>
            </a:fld>
            <a:endParaRPr lang="en-US" dirty="0"/>
          </a:p>
        </p:txBody>
      </p:sp>
      <p:cxnSp>
        <p:nvCxnSpPr>
          <p:cNvPr id="12" name="Straight Connector 11"/>
          <p:cNvCxnSpPr/>
          <p:nvPr/>
        </p:nvCxnSpPr>
        <p:spPr bwMode="auto">
          <a:xfrm>
            <a:off x="1098200"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199" y="6250820"/>
            <a:ext cx="894007" cy="243820"/>
          </a:xfrm>
          <a:prstGeom prst="rect">
            <a:avLst/>
          </a:prstGeom>
        </p:spPr>
      </p:pic>
      <p:sp>
        <p:nvSpPr>
          <p:cNvPr id="13" name="Rectangle 4"/>
          <p:cNvSpPr>
            <a:spLocks noGrp="1" noChangeArrowheads="1"/>
          </p:cNvSpPr>
          <p:nvPr>
            <p:ph type="subTitle" idx="1" hasCustomPrompt="1"/>
          </p:nvPr>
        </p:nvSpPr>
        <p:spPr>
          <a:xfrm>
            <a:off x="1098200" y="3463137"/>
            <a:ext cx="6136217" cy="389922"/>
          </a:xfrm>
        </p:spPr>
        <p:txBody>
          <a:bodyPr/>
          <a:lstStyle>
            <a:lvl1pPr marL="0" indent="0">
              <a:buFont typeface="Wingdings" pitchFamily="2" charset="2"/>
              <a:buNone/>
              <a:defRPr b="1" spc="300" baseline="0">
                <a:solidFill>
                  <a:schemeClr val="tx2"/>
                </a:solidFill>
                <a:latin typeface="Helvetica LT Std" pitchFamily="34" charset="0"/>
                <a:cs typeface="Calibri" pitchFamily="34" charset="0"/>
              </a:defRPr>
            </a:lvl1pPr>
          </a:lstStyle>
          <a:p>
            <a:r>
              <a:rPr lang="en-US" altLang="en-US"/>
              <a:t>Subtitle</a:t>
            </a:r>
            <a:endParaRPr lang="en-US" altLang="en-US" dirty="0"/>
          </a:p>
        </p:txBody>
      </p:sp>
      <p:sp>
        <p:nvSpPr>
          <p:cNvPr id="21" name="Rectangle 9"/>
          <p:cNvSpPr>
            <a:spLocks noGrp="1" noChangeArrowheads="1"/>
          </p:cNvSpPr>
          <p:nvPr>
            <p:ph type="ctrTitle" sz="quarter" hasCustomPrompt="1"/>
          </p:nvPr>
        </p:nvSpPr>
        <p:spPr>
          <a:xfrm>
            <a:off x="1016000" y="1041287"/>
            <a:ext cx="9662160" cy="1981200"/>
          </a:xfrm>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a:t>Section Title</a:t>
            </a:r>
            <a:endParaRPr lang="en-US" dirty="0"/>
          </a:p>
        </p:txBody>
      </p:sp>
    </p:spTree>
    <p:extLst>
      <p:ext uri="{BB962C8B-B14F-4D97-AF65-F5344CB8AC3E}">
        <p14:creationId xmlns:p14="http://schemas.microsoft.com/office/powerpoint/2010/main" val="68718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498597"/>
            <a:ext cx="5384800" cy="4525963"/>
          </a:xfrm>
        </p:spPr>
        <p:txBody>
          <a:bodyPr>
            <a:norm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00800" y="1498597"/>
            <a:ext cx="5384800" cy="4525963"/>
          </a:xfrm>
        </p:spPr>
        <p:txBody>
          <a:bodyPr>
            <a:norm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63337DF1-FFD0-467C-AEC8-891FB64B6D8E}" type="slidenum">
              <a:rPr lang="en-US" smtClean="0"/>
              <a:pPr/>
              <a:t>‹#›</a:t>
            </a:fld>
            <a:endParaRPr lang="en-US" dirty="0"/>
          </a:p>
        </p:txBody>
      </p:sp>
      <p:sp>
        <p:nvSpPr>
          <p:cNvPr id="9" name="Footer Placeholder 4"/>
          <p:cNvSpPr>
            <a:spLocks noGrp="1"/>
          </p:cNvSpPr>
          <p:nvPr>
            <p:ph type="ftr" sz="quarter" idx="3"/>
          </p:nvPr>
        </p:nvSpPr>
        <p:spPr>
          <a:xfrm>
            <a:off x="827315" y="6594601"/>
            <a:ext cx="7776747"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Helvetica LT Std" pitchFamily="34" charset="0"/>
              </a:defRPr>
            </a:lvl1pPr>
          </a:lstStyle>
          <a:p>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311902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1485365"/>
            <a:ext cx="5386917" cy="487362"/>
          </a:xfrm>
        </p:spPr>
        <p:txBody>
          <a:bodyPr anchor="b">
            <a:noAutofit/>
          </a:bodyPr>
          <a:lstStyle>
            <a:lvl1pPr marL="0" indent="0">
              <a:buNone/>
              <a:defRPr sz="1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0" y="2048927"/>
            <a:ext cx="5386917" cy="3951288"/>
          </a:xfrm>
        </p:spPr>
        <p:txBody>
          <a:bodyPr>
            <a:normAutofit/>
          </a:bodyPr>
          <a:lstStyle>
            <a:lvl1pPr>
              <a:defRPr sz="1600">
                <a:latin typeface="+mn-lt"/>
              </a:defRPr>
            </a:lvl1pPr>
            <a:lvl2pPr>
              <a:defRPr sz="1600">
                <a:latin typeface="+mn-lt"/>
              </a:defRPr>
            </a:lvl2pPr>
            <a:lvl3pPr>
              <a:defRPr sz="1600">
                <a:latin typeface="+mn-lt"/>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Content Placeholder 5"/>
          <p:cNvSpPr>
            <a:spLocks noGrp="1"/>
          </p:cNvSpPr>
          <p:nvPr>
            <p:ph sz="quarter" idx="4"/>
          </p:nvPr>
        </p:nvSpPr>
        <p:spPr>
          <a:xfrm>
            <a:off x="6396568" y="2048927"/>
            <a:ext cx="5389033" cy="3951288"/>
          </a:xfrm>
        </p:spPr>
        <p:txBody>
          <a:bodyPr>
            <a:normAutofit/>
          </a:bodyPr>
          <a:lstStyle>
            <a:lvl1pPr>
              <a:defRPr sz="1600">
                <a:latin typeface="+mn-lt"/>
              </a:defRPr>
            </a:lvl1pPr>
            <a:lvl2pPr>
              <a:defRPr sz="1600">
                <a:latin typeface="+mn-lt"/>
              </a:defRPr>
            </a:lvl2pPr>
            <a:lvl3pPr>
              <a:defRPr sz="1600">
                <a:latin typeface="+mn-lt"/>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type="body" idx="13"/>
          </p:nvPr>
        </p:nvSpPr>
        <p:spPr>
          <a:xfrm>
            <a:off x="6400800" y="1485365"/>
            <a:ext cx="5386917" cy="487362"/>
          </a:xfrm>
        </p:spPr>
        <p:txBody>
          <a:bodyPr anchor="b">
            <a:noAutofit/>
          </a:bodyPr>
          <a:lstStyle>
            <a:lvl1pPr marL="0" indent="0">
              <a:buNone/>
              <a:defRPr sz="1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5"/>
          <p:cNvSpPr>
            <a:spLocks noGrp="1"/>
          </p:cNvSpPr>
          <p:nvPr>
            <p:ph type="sldNum" sz="quarter" idx="1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C333527-BB03-47C3-B68C-229951B94A0F}" type="slidenum">
              <a:rPr lang="en-US" smtClean="0"/>
              <a:pPr/>
              <a:t>‹#›</a:t>
            </a:fld>
            <a:endParaRPr lang="en-US" dirty="0"/>
          </a:p>
        </p:txBody>
      </p:sp>
      <p:sp>
        <p:nvSpPr>
          <p:cNvPr id="12" name="Footer Placeholder 4"/>
          <p:cNvSpPr>
            <a:spLocks noGrp="1"/>
          </p:cNvSpPr>
          <p:nvPr>
            <p:ph type="ftr" sz="quarter" idx="3"/>
          </p:nvPr>
        </p:nvSpPr>
        <p:spPr>
          <a:xfrm>
            <a:off x="827315" y="6594601"/>
            <a:ext cx="7776747"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Helvetica LT Std" pitchFamily="34" charset="0"/>
              </a:defRPr>
            </a:lvl1pPr>
          </a:lstStyle>
          <a:p>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149975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0972800" cy="944562"/>
          </a:xfrm>
        </p:spPr>
        <p:txBody>
          <a:bodyPr/>
          <a:lstStyle/>
          <a:p>
            <a:r>
              <a:rPr lang="en-US" dirty="0"/>
              <a:t>Click to edit Master title style</a:t>
            </a:r>
          </a:p>
        </p:txBody>
      </p:sp>
      <p:sp>
        <p:nvSpPr>
          <p:cNvPr id="5" name="Slide Number Placeholder 5"/>
          <p:cNvSpPr>
            <a:spLocks noGrp="1"/>
          </p:cNvSpPr>
          <p:nvPr>
            <p:ph type="sldNum" sz="quarter" idx="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C385EAEB-546A-4E88-B145-1FAD9C408165}" type="slidenum">
              <a:rPr lang="en-US" smtClean="0"/>
              <a:pPr/>
              <a:t>‹#›</a:t>
            </a:fld>
            <a:endParaRPr lang="en-US" dirty="0"/>
          </a:p>
        </p:txBody>
      </p:sp>
      <p:sp>
        <p:nvSpPr>
          <p:cNvPr id="7" name="Footer Placeholder 4"/>
          <p:cNvSpPr>
            <a:spLocks noGrp="1"/>
          </p:cNvSpPr>
          <p:nvPr>
            <p:ph type="ftr" sz="quarter" idx="3"/>
          </p:nvPr>
        </p:nvSpPr>
        <p:spPr>
          <a:xfrm>
            <a:off x="827315" y="6594601"/>
            <a:ext cx="7776747"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Helvetica LT Std" pitchFamily="34" charset="0"/>
              </a:defRPr>
            </a:lvl1pPr>
          </a:lstStyle>
          <a:p>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191854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6EC1F5EB-BA1D-4F22-94ED-B2480B2BF327}" type="slidenum">
              <a:rPr lang="en-US" smtClean="0"/>
              <a:pPr/>
              <a:t>‹#›</a:t>
            </a:fld>
            <a:endParaRPr lang="en-US" dirty="0"/>
          </a:p>
        </p:txBody>
      </p:sp>
      <p:sp>
        <p:nvSpPr>
          <p:cNvPr id="6" name="Footer Placeholder 4"/>
          <p:cNvSpPr>
            <a:spLocks noGrp="1"/>
          </p:cNvSpPr>
          <p:nvPr>
            <p:ph type="ftr" sz="quarter" idx="3"/>
          </p:nvPr>
        </p:nvSpPr>
        <p:spPr>
          <a:xfrm>
            <a:off x="827315" y="6594601"/>
            <a:ext cx="7776747"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Helvetica LT Std" pitchFamily="34" charset="0"/>
              </a:defRPr>
            </a:lvl1pPr>
          </a:lstStyle>
          <a:p>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1664572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Box 10"/>
          <p:cNvSpPr txBox="1"/>
          <p:nvPr/>
        </p:nvSpPr>
        <p:spPr>
          <a:xfrm>
            <a:off x="10762526" y="6478601"/>
            <a:ext cx="861133" cy="369332"/>
          </a:xfrm>
          <a:prstGeom prst="rect">
            <a:avLst/>
          </a:prstGeom>
          <a:noFill/>
        </p:spPr>
        <p:txBody>
          <a:bodyPr wrap="none" rtlCol="0">
            <a:spAutoFit/>
          </a:bodyPr>
          <a:lstStyle/>
          <a:p>
            <a:r>
              <a:rPr lang="en-US" sz="1800" dirty="0">
                <a:solidFill>
                  <a:schemeClr val="tx2"/>
                </a:solidFill>
                <a:latin typeface="MITRE" pitchFamily="82" charset="0"/>
              </a:rPr>
              <a:t>MITRE</a:t>
            </a:r>
          </a:p>
        </p:txBody>
      </p:sp>
      <p:sp>
        <p:nvSpPr>
          <p:cNvPr id="13" name="Rectangle 12"/>
          <p:cNvSpPr/>
          <p:nvPr/>
        </p:nvSpPr>
        <p:spPr bwMode="auto">
          <a:xfrm>
            <a:off x="0" y="1"/>
            <a:ext cx="543099" cy="128847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4" name="Rectangle 13"/>
          <p:cNvSpPr/>
          <p:nvPr/>
        </p:nvSpPr>
        <p:spPr bwMode="auto">
          <a:xfrm>
            <a:off x="0" y="1446416"/>
            <a:ext cx="543099" cy="5411585"/>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12" name="Slide Number Placeholder 5"/>
          <p:cNvSpPr>
            <a:spLocks noGrp="1"/>
          </p:cNvSpPr>
          <p:nvPr>
            <p:ph type="sldNum" sz="quarter" idx="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C333527-BB03-47C3-B68C-229951B94A0F}" type="slidenum">
              <a:rPr lang="en-US" smtClean="0"/>
              <a:pPr/>
              <a:t>‹#›</a:t>
            </a:fld>
            <a:endParaRPr lang="en-US" dirty="0"/>
          </a:p>
        </p:txBody>
      </p:sp>
      <p:sp>
        <p:nvSpPr>
          <p:cNvPr id="17" name="Footer Placeholder 4"/>
          <p:cNvSpPr>
            <a:spLocks noGrp="1"/>
          </p:cNvSpPr>
          <p:nvPr>
            <p:ph type="ftr" sz="quarter" idx="3"/>
          </p:nvPr>
        </p:nvSpPr>
        <p:spPr>
          <a:xfrm>
            <a:off x="1045028" y="6613071"/>
            <a:ext cx="7559040" cy="203364"/>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Trebuchet MS" pitchFamily="34" charset="0"/>
              </a:defRPr>
            </a:lvl1pPr>
          </a:lstStyle>
          <a:p>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412311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C333527-BB03-47C3-B68C-229951B94A0F}" type="slidenum">
              <a:rPr lang="en-US" smtClean="0"/>
              <a:pPr/>
              <a:t>‹#›</a:t>
            </a:fld>
            <a:endParaRPr lang="en-US" dirty="0"/>
          </a:p>
        </p:txBody>
      </p:sp>
      <p:sp>
        <p:nvSpPr>
          <p:cNvPr id="4" name="Footer Placeholder 4"/>
          <p:cNvSpPr>
            <a:spLocks noGrp="1"/>
          </p:cNvSpPr>
          <p:nvPr>
            <p:ph type="ftr" sz="quarter" idx="3"/>
          </p:nvPr>
        </p:nvSpPr>
        <p:spPr>
          <a:xfrm>
            <a:off x="827315" y="6594601"/>
            <a:ext cx="7776747"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Helvetica LT Std" pitchFamily="34" charset="0"/>
              </a:defRPr>
            </a:lvl1pPr>
          </a:lstStyle>
          <a:p>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33615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812800" y="1447800"/>
            <a:ext cx="109728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Click to edit Master text styles</a:t>
            </a:r>
          </a:p>
        </p:txBody>
      </p:sp>
    </p:spTree>
    <p:extLst>
      <p:ext uri="{BB962C8B-B14F-4D97-AF65-F5344CB8AC3E}">
        <p14:creationId xmlns:p14="http://schemas.microsoft.com/office/powerpoint/2010/main" val="350274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Layout">
    <p:spTree>
      <p:nvGrpSpPr>
        <p:cNvPr id="1" name=""/>
        <p:cNvGrpSpPr/>
        <p:nvPr/>
      </p:nvGrpSpPr>
      <p:grpSpPr>
        <a:xfrm>
          <a:off x="0" y="0"/>
          <a:ext cx="0" cy="0"/>
          <a:chOff x="0" y="0"/>
          <a:chExt cx="0" cy="0"/>
        </a:xfrm>
      </p:grpSpPr>
      <p:grpSp>
        <p:nvGrpSpPr>
          <p:cNvPr id="2" name="Group 1"/>
          <p:cNvGrpSpPr/>
          <p:nvPr userDrawn="1"/>
        </p:nvGrpSpPr>
        <p:grpSpPr>
          <a:xfrm>
            <a:off x="0" y="-2"/>
            <a:ext cx="543099" cy="6858002"/>
            <a:chOff x="0" y="-1"/>
            <a:chExt cx="407324" cy="6858001"/>
          </a:xfrm>
        </p:grpSpPr>
        <p:sp>
          <p:nvSpPr>
            <p:cNvPr id="17" name="Rectangle 16"/>
            <p:cNvSpPr/>
            <p:nvPr userDrawn="1"/>
          </p:nvSpPr>
          <p:spPr bwMode="auto">
            <a:xfrm>
              <a:off x="0" y="-1"/>
              <a:ext cx="407324" cy="3315855"/>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userDrawn="1"/>
          </p:nvSpPr>
          <p:spPr bwMode="auto">
            <a:xfrm>
              <a:off x="0" y="3537526"/>
              <a:ext cx="407324" cy="3320474"/>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9290" y="6509438"/>
            <a:ext cx="894007" cy="243820"/>
          </a:xfrm>
          <a:prstGeom prst="rect">
            <a:avLst/>
          </a:prstGeom>
        </p:spPr>
      </p:pic>
      <p:sp>
        <p:nvSpPr>
          <p:cNvPr id="20" name="TextBox 19"/>
          <p:cNvSpPr txBox="1"/>
          <p:nvPr userDrawn="1"/>
        </p:nvSpPr>
        <p:spPr>
          <a:xfrm>
            <a:off x="9519605"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grpSp>
        <p:nvGrpSpPr>
          <p:cNvPr id="14" name="Group 13"/>
          <p:cNvGrpSpPr/>
          <p:nvPr userDrawn="1"/>
        </p:nvGrpSpPr>
        <p:grpSpPr>
          <a:xfrm>
            <a:off x="11647056" y="-1"/>
            <a:ext cx="543099" cy="6858001"/>
            <a:chOff x="0" y="-1"/>
            <a:chExt cx="407324" cy="6858001"/>
          </a:xfrm>
        </p:grpSpPr>
        <p:sp>
          <p:nvSpPr>
            <p:cNvPr id="22" name="Rectangle 21"/>
            <p:cNvSpPr/>
            <p:nvPr userDrawn="1"/>
          </p:nvSpPr>
          <p:spPr bwMode="auto">
            <a:xfrm>
              <a:off x="0" y="-1"/>
              <a:ext cx="407324" cy="3315855"/>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3" name="Rectangle 22"/>
            <p:cNvSpPr/>
            <p:nvPr userDrawn="1"/>
          </p:nvSpPr>
          <p:spPr bwMode="auto">
            <a:xfrm>
              <a:off x="0" y="3537526"/>
              <a:ext cx="407324" cy="3320474"/>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grpSp>
        <p:nvGrpSpPr>
          <p:cNvPr id="3" name="Group 2"/>
          <p:cNvGrpSpPr/>
          <p:nvPr userDrawn="1"/>
        </p:nvGrpSpPr>
        <p:grpSpPr>
          <a:xfrm>
            <a:off x="1071417" y="2057400"/>
            <a:ext cx="10049164" cy="2743200"/>
            <a:chOff x="685800" y="2057400"/>
            <a:chExt cx="10744200" cy="2743200"/>
          </a:xfrm>
        </p:grpSpPr>
        <p:cxnSp>
          <p:nvCxnSpPr>
            <p:cNvPr id="24" name="Straight Connector 23"/>
            <p:cNvCxnSpPr/>
            <p:nvPr userDrawn="1"/>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6" name="Rectangle 9"/>
          <p:cNvSpPr>
            <a:spLocks noGrp="1" noChangeArrowheads="1"/>
          </p:cNvSpPr>
          <p:nvPr>
            <p:ph type="ctrTitle" sz="quarter" hasCustomPrompt="1"/>
          </p:nvPr>
        </p:nvSpPr>
        <p:spPr>
          <a:xfrm>
            <a:off x="1231515" y="2424418"/>
            <a:ext cx="9778232" cy="2013359"/>
          </a:xfrm>
        </p:spPr>
        <p:txBody>
          <a:bodyPr anchor="ctr" anchorCtr="0">
            <a:noAutofit/>
          </a:bodyPr>
          <a:lstStyle>
            <a:lvl1pPr algn="ctr">
              <a:lnSpc>
                <a:spcPts val="4400"/>
              </a:lnSpc>
              <a:defRPr sz="3600" b="1">
                <a:solidFill>
                  <a:schemeClr val="tx2"/>
                </a:solidFill>
                <a:latin typeface="Arial" pitchFamily="34" charset="0"/>
                <a:cs typeface="Times New Roman" pitchFamily="18" charset="0"/>
              </a:defRPr>
            </a:lvl1pPr>
          </a:lstStyle>
          <a:p>
            <a:r>
              <a:rPr lang="en-US" dirty="0"/>
              <a:t>Divider Slide – Section Title here</a:t>
            </a:r>
          </a:p>
        </p:txBody>
      </p:sp>
    </p:spTree>
    <p:extLst>
      <p:ext uri="{BB962C8B-B14F-4D97-AF65-F5344CB8AC3E}">
        <p14:creationId xmlns:p14="http://schemas.microsoft.com/office/powerpoint/2010/main" val="1512894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498597"/>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00800" y="1498597"/>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10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358536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26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userDrawn="1"/>
        </p:nvSpPr>
        <p:spPr>
          <a:xfrm>
            <a:off x="736600" y="1133476"/>
            <a:ext cx="11176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218706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slide - large image">
    <p:spTree>
      <p:nvGrpSpPr>
        <p:cNvPr id="1" name=""/>
        <p:cNvGrpSpPr/>
        <p:nvPr/>
      </p:nvGrpSpPr>
      <p:grpSpPr>
        <a:xfrm>
          <a:off x="0" y="0"/>
          <a:ext cx="0" cy="0"/>
          <a:chOff x="0" y="0"/>
          <a:chExt cx="0" cy="0"/>
        </a:xfrm>
      </p:grpSpPr>
      <p:sp>
        <p:nvSpPr>
          <p:cNvPr id="2" name="TextBox 1"/>
          <p:cNvSpPr txBox="1"/>
          <p:nvPr userDrawn="1"/>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4597" y="6540145"/>
            <a:ext cx="894007" cy="243820"/>
          </a:xfrm>
          <a:prstGeom prst="rect">
            <a:avLst/>
          </a:prstGeom>
        </p:spPr>
      </p:pic>
      <p:sp>
        <p:nvSpPr>
          <p:cNvPr id="4" name="Rectangle 3"/>
          <p:cNvSpPr/>
          <p:nvPr userDrawn="1"/>
        </p:nvSpPr>
        <p:spPr>
          <a:xfrm>
            <a:off x="836176" y="6609686"/>
            <a:ext cx="6096000" cy="123111"/>
          </a:xfrm>
          <a:prstGeom prst="rect">
            <a:avLst/>
          </a:prstGeom>
        </p:spPr>
        <p:txBody>
          <a:bodyPr lIns="0" tIns="0" rIns="0" bIns="0">
            <a:spAutoFit/>
          </a:bodyPr>
          <a:lstStyle/>
          <a:p>
            <a:r>
              <a:rPr lang="en-US" altLang="en-US" sz="800" dirty="0">
                <a:solidFill>
                  <a:schemeClr val="tx1">
                    <a:lumMod val="50000"/>
                    <a:lumOff val="50000"/>
                  </a:schemeClr>
                </a:solidFill>
              </a:rPr>
              <a:t>© 2017 The MITRE Corporation. All rights reserved. For Internal MITRE Use.</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25229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userDrawn="1"/>
        </p:nvSpPr>
        <p:spPr>
          <a:xfrm>
            <a:off x="736600" y="1133476"/>
            <a:ext cx="11176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nvGrpSpPr>
          <p:cNvPr id="3" name="Group 2"/>
          <p:cNvGrpSpPr/>
          <p:nvPr userDrawn="1"/>
        </p:nvGrpSpPr>
        <p:grpSpPr>
          <a:xfrm>
            <a:off x="3856517" y="4816915"/>
            <a:ext cx="4976601" cy="687607"/>
            <a:chOff x="2659017" y="4816914"/>
            <a:chExt cx="3732451" cy="687607"/>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6" name="Picture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8" name="Picture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9" name="TextBox 8"/>
          <p:cNvSpPr txBox="1"/>
          <p:nvPr userDrawn="1"/>
        </p:nvSpPr>
        <p:spPr>
          <a:xfrm>
            <a:off x="2488164" y="2453954"/>
            <a:ext cx="7713304" cy="2031325"/>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sz="1800" dirty="0">
                <a:solidFill>
                  <a:schemeClr val="tx1">
                    <a:lumMod val="50000"/>
                    <a:lumOff val="50000"/>
                  </a:schemeClr>
                </a:solidFill>
              </a:rPr>
              <a:t>Learn and share more about MITRE, FFRDCs,</a:t>
            </a:r>
            <a:br>
              <a:rPr lang="en-US" sz="1800" dirty="0">
                <a:solidFill>
                  <a:schemeClr val="tx1">
                    <a:lumMod val="50000"/>
                    <a:lumOff val="50000"/>
                  </a:schemeClr>
                </a:solidFill>
              </a:rPr>
            </a:br>
            <a:r>
              <a:rPr lang="en-US" sz="1800" dirty="0">
                <a:solidFill>
                  <a:schemeClr val="tx1">
                    <a:lumMod val="50000"/>
                    <a:lumOff val="50000"/>
                  </a:schemeClr>
                </a:solidFill>
              </a:rPr>
              <a:t>and our unique value at </a:t>
            </a:r>
            <a:r>
              <a:rPr lang="en-US" sz="1800" u="sng" dirty="0">
                <a:solidFill>
                  <a:schemeClr val="tx1">
                    <a:lumMod val="50000"/>
                    <a:lumOff val="50000"/>
                  </a:schemeClr>
                </a:solidFill>
                <a:hlinkClick r:id="rId12"/>
              </a:rPr>
              <a:t>www.mitre.org</a:t>
            </a:r>
            <a:r>
              <a:rPr lang="en-US" sz="1800"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1838" y="1352973"/>
            <a:ext cx="2305957" cy="791415"/>
          </a:xfrm>
          <a:prstGeom prst="rect">
            <a:avLst/>
          </a:prstGeom>
        </p:spPr>
      </p:pic>
    </p:spTree>
    <p:extLst>
      <p:ext uri="{BB962C8B-B14F-4D97-AF65-F5344CB8AC3E}">
        <p14:creationId xmlns:p14="http://schemas.microsoft.com/office/powerpoint/2010/main" val="206164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447800"/>
            <a:ext cx="10972800" cy="46783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bwMode="auto">
          <a:xfrm>
            <a:off x="824411" y="1295400"/>
            <a:ext cx="10961189"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543099"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p:nvSpPr>
        <p:spPr bwMode="auto">
          <a:xfrm>
            <a:off x="0" y="1371601"/>
            <a:ext cx="543099"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14597" y="6540145"/>
            <a:ext cx="894007" cy="243820"/>
          </a:xfrm>
          <a:prstGeom prst="rect">
            <a:avLst/>
          </a:prstGeom>
        </p:spPr>
      </p:pic>
      <p:sp>
        <p:nvSpPr>
          <p:cNvPr id="13" name="TextBox 12"/>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
        <p:nvSpPr>
          <p:cNvPr id="4" name="Rectangle 3"/>
          <p:cNvSpPr/>
          <p:nvPr/>
        </p:nvSpPr>
        <p:spPr>
          <a:xfrm>
            <a:off x="824411" y="6478589"/>
            <a:ext cx="6197600" cy="123111"/>
          </a:xfrm>
          <a:prstGeom prst="rect">
            <a:avLst/>
          </a:prstGeom>
        </p:spPr>
        <p:txBody>
          <a:bodyPr wrap="square" lIns="0" tIns="0" rIns="0" bIns="0">
            <a:spAutoFit/>
          </a:bodyPr>
          <a:lstStyle/>
          <a:p>
            <a:r>
              <a:rPr lang="en-US" sz="800" kern="1200" dirty="0">
                <a:solidFill>
                  <a:schemeClr val="bg1">
                    <a:lumMod val="50000"/>
                  </a:schemeClr>
                </a:solidFill>
                <a:effectLst/>
                <a:latin typeface="+mn-lt"/>
                <a:ea typeface="+mn-ea"/>
                <a:cs typeface="+mn-cs"/>
              </a:rPr>
              <a:t>Approved for Public Release; Distribution Unlimited; Case Number 17-3309</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21965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4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812800" y="1447800"/>
            <a:ext cx="10972800"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24411" y="6594601"/>
            <a:ext cx="7779651"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800">
                <a:solidFill>
                  <a:schemeClr val="tx1">
                    <a:tint val="75000"/>
                  </a:schemeClr>
                </a:solidFill>
                <a:latin typeface="Helvetica LT Std" pitchFamily="34" charset="0"/>
              </a:defRPr>
            </a:lvl1pPr>
          </a:lstStyle>
          <a:p>
            <a:r>
              <a:rPr lang="en-US" alt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cxnSp>
        <p:nvCxnSpPr>
          <p:cNvPr id="9" name="Straight Connector 8"/>
          <p:cNvCxnSpPr/>
          <p:nvPr/>
        </p:nvCxnSpPr>
        <p:spPr bwMode="auto">
          <a:xfrm>
            <a:off x="824411" y="1295400"/>
            <a:ext cx="10961189"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543099"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p:nvSpPr>
        <p:spPr bwMode="auto">
          <a:xfrm>
            <a:off x="0" y="1371601"/>
            <a:ext cx="543099"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12" name="Slide Number Placeholder 5"/>
          <p:cNvSpPr>
            <a:spLocks noGrp="1"/>
          </p:cNvSpPr>
          <p:nvPr>
            <p:ph type="sldNum" sz="quarter" idx="4"/>
          </p:nvPr>
        </p:nvSpPr>
        <p:spPr>
          <a:xfrm>
            <a:off x="11276908"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C333527-BB03-47C3-B68C-229951B94A0F}" type="slidenum">
              <a:rPr lang="en-US" smtClean="0"/>
              <a:pPr/>
              <a:t>‹#›</a:t>
            </a:fld>
            <a:endParaRPr lang="en-US" dirty="0"/>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4597" y="6540145"/>
            <a:ext cx="894007" cy="243820"/>
          </a:xfrm>
          <a:prstGeom prst="rect">
            <a:avLst/>
          </a:prstGeom>
        </p:spPr>
      </p:pic>
    </p:spTree>
    <p:extLst>
      <p:ext uri="{BB962C8B-B14F-4D97-AF65-F5344CB8AC3E}">
        <p14:creationId xmlns:p14="http://schemas.microsoft.com/office/powerpoint/2010/main" val="14593668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dt="0"/>
  <p:txStyles>
    <p:titleStyle>
      <a:lvl1pPr algn="l" defTabSz="914400" rtl="0" eaLnBrk="1" latinLnBrk="0" hangingPunct="1">
        <a:lnSpc>
          <a:spcPts val="3200"/>
        </a:lnSpc>
        <a:spcBef>
          <a:spcPct val="0"/>
        </a:spcBef>
        <a:buNone/>
        <a:defRPr lang="en-US" sz="2800" b="1" kern="1200">
          <a:solidFill>
            <a:schemeClr val="tx2"/>
          </a:solidFill>
          <a:latin typeface="Helvetica LT Std" pitchFamily="34" charset="0"/>
          <a:ea typeface="Verdana" pitchFamily="34" charset="0"/>
          <a:cs typeface="Verdana"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Helvetica LT Std"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igWJIfMjuL0"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Human-Machine Teaming:</a:t>
            </a:r>
            <a:br>
              <a:rPr lang="en-US" dirty="0"/>
            </a:br>
            <a:r>
              <a:rPr lang="en-US" dirty="0"/>
              <a:t>Calibrated Trust and Much More!</a:t>
            </a:r>
          </a:p>
        </p:txBody>
      </p:sp>
      <p:sp>
        <p:nvSpPr>
          <p:cNvPr id="3" name="Subtitle 2"/>
          <p:cNvSpPr>
            <a:spLocks noGrp="1"/>
          </p:cNvSpPr>
          <p:nvPr>
            <p:ph type="subTitle" idx="1"/>
          </p:nvPr>
        </p:nvSpPr>
        <p:spPr>
          <a:xfrm>
            <a:off x="1080986" y="2779715"/>
            <a:ext cx="7655345" cy="1096453"/>
          </a:xfrm>
        </p:spPr>
        <p:txBody>
          <a:bodyPr/>
          <a:lstStyle/>
          <a:p>
            <a:r>
              <a:rPr lang="en-US" dirty="0"/>
              <a:t>Dr. Cindy Dominguez</a:t>
            </a:r>
          </a:p>
          <a:p>
            <a:r>
              <a:rPr lang="en-US" dirty="0"/>
              <a:t>Dr. Nicholas Kasdaglis</a:t>
            </a:r>
          </a:p>
          <a:p>
            <a:r>
              <a:rPr lang="en-US" dirty="0"/>
              <a:t>Knowledge Leader Council Panel</a:t>
            </a:r>
          </a:p>
          <a:p>
            <a:r>
              <a:rPr lang="en-US" dirty="0"/>
              <a:t>11/9/2017</a:t>
            </a:r>
          </a:p>
        </p:txBody>
      </p:sp>
      <p:sp>
        <p:nvSpPr>
          <p:cNvPr id="4" name="TextBox 3"/>
          <p:cNvSpPr txBox="1"/>
          <p:nvPr/>
        </p:nvSpPr>
        <p:spPr>
          <a:xfrm>
            <a:off x="2719451" y="6056416"/>
            <a:ext cx="8087096" cy="338554"/>
          </a:xfrm>
          <a:prstGeom prst="rect">
            <a:avLst/>
          </a:prstGeom>
          <a:noFill/>
        </p:spPr>
        <p:txBody>
          <a:bodyPr wrap="square" rtlCol="0">
            <a:spAutoFit/>
          </a:bodyPr>
          <a:lstStyle/>
          <a:p>
            <a:pPr>
              <a:spcAft>
                <a:spcPts val="600"/>
              </a:spcAft>
            </a:pPr>
            <a:r>
              <a:rPr lang="en-US" sz="1600" b="1" dirty="0">
                <a:ea typeface="Verdana" pitchFamily="34" charset="0"/>
                <a:cs typeface="Verdana" pitchFamily="34" charset="0"/>
              </a:rPr>
              <a:t>Credit to collaborators: Patricia McDermott; Charlene Stokes; Andrew Lacher</a:t>
            </a:r>
          </a:p>
        </p:txBody>
      </p:sp>
    </p:spTree>
    <p:extLst>
      <p:ext uri="{BB962C8B-B14F-4D97-AF65-F5344CB8AC3E}">
        <p14:creationId xmlns:p14="http://schemas.microsoft.com/office/powerpoint/2010/main" val="365367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734" y="3058782"/>
            <a:ext cx="3670490" cy="868362"/>
          </a:xfrm>
        </p:spPr>
        <p:txBody>
          <a:bodyPr/>
          <a:lstStyle/>
          <a:p>
            <a:r>
              <a:rPr lang="en-US" dirty="0"/>
              <a:t>Backup Slides</a:t>
            </a:r>
          </a:p>
        </p:txBody>
      </p:sp>
    </p:spTree>
    <p:extLst>
      <p:ext uri="{BB962C8B-B14F-4D97-AF65-F5344CB8AC3E}">
        <p14:creationId xmlns:p14="http://schemas.microsoft.com/office/powerpoint/2010/main" val="55045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Calibrated Trust Requirements</a:t>
            </a:r>
          </a:p>
        </p:txBody>
      </p:sp>
      <p:sp>
        <p:nvSpPr>
          <p:cNvPr id="3" name="Content Placeholder 2"/>
          <p:cNvSpPr>
            <a:spLocks noGrp="1"/>
          </p:cNvSpPr>
          <p:nvPr>
            <p:ph idx="1"/>
          </p:nvPr>
        </p:nvSpPr>
        <p:spPr>
          <a:xfrm>
            <a:off x="812799" y="1295400"/>
            <a:ext cx="11116511" cy="5521035"/>
          </a:xfrm>
        </p:spPr>
        <p:txBody>
          <a:bodyPr>
            <a:noAutofit/>
          </a:bodyPr>
          <a:lstStyle/>
          <a:p>
            <a:pPr marL="0" indent="0">
              <a:buNone/>
            </a:pPr>
            <a:r>
              <a:rPr lang="en-US" sz="1600" dirty="0">
                <a:solidFill>
                  <a:schemeClr val="tx2"/>
                </a:solidFill>
              </a:rPr>
              <a:t>Promote Understanding of the Automation</a:t>
            </a:r>
          </a:p>
          <a:p>
            <a:pPr lvl="0"/>
            <a:r>
              <a:rPr lang="en-US" sz="1600" b="0" dirty="0"/>
              <a:t>The system shall be designed so that faults are predictable </a:t>
            </a:r>
            <a:r>
              <a:rPr lang="en-US" sz="1600" b="0" i="1" dirty="0"/>
              <a:t>to promote calibrated trust. </a:t>
            </a:r>
            <a:r>
              <a:rPr lang="en-US" sz="1600" b="0" dirty="0"/>
              <a:t>[6]</a:t>
            </a:r>
          </a:p>
          <a:p>
            <a:pPr lvl="0"/>
            <a:r>
              <a:rPr lang="en-US" sz="1600" b="0" dirty="0"/>
              <a:t>The system shall convey system reliability in different contexts:</a:t>
            </a:r>
          </a:p>
          <a:p>
            <a:pPr lvl="1"/>
            <a:r>
              <a:rPr lang="en-US" sz="1600" dirty="0"/>
              <a:t>situations in which the automation can be relied upon;</a:t>
            </a:r>
          </a:p>
          <a:p>
            <a:pPr lvl="1"/>
            <a:r>
              <a:rPr lang="en-US" sz="1600" dirty="0"/>
              <a:t>situations that require increased oversight by personnel;</a:t>
            </a:r>
          </a:p>
          <a:p>
            <a:pPr lvl="1"/>
            <a:r>
              <a:rPr lang="en-US" sz="1600" dirty="0"/>
              <a:t>situations in which the automation’s performance is not acceptable. [3]</a:t>
            </a:r>
          </a:p>
          <a:p>
            <a:pPr lvl="0"/>
            <a:r>
              <a:rPr lang="en-US" sz="1600" b="0" dirty="0"/>
              <a:t>The system shall provide context for past performances </a:t>
            </a:r>
            <a:r>
              <a:rPr lang="en-US" sz="1600" b="0" i="1" dirty="0"/>
              <a:t>to explain the reason for any performance decrements. </a:t>
            </a:r>
            <a:r>
              <a:rPr lang="en-US" sz="1600" b="0" dirty="0"/>
              <a:t>[6]</a:t>
            </a:r>
          </a:p>
          <a:p>
            <a:pPr marL="0" indent="0">
              <a:buNone/>
            </a:pPr>
            <a:r>
              <a:rPr lang="en-US" sz="900" dirty="0"/>
              <a:t> </a:t>
            </a:r>
          </a:p>
          <a:p>
            <a:pPr marL="0" indent="0">
              <a:buNone/>
            </a:pPr>
            <a:r>
              <a:rPr lang="en-US" sz="1600" dirty="0">
                <a:solidFill>
                  <a:schemeClr val="tx2"/>
                </a:solidFill>
              </a:rPr>
              <a:t>Prevent Under and Over Reliance</a:t>
            </a:r>
          </a:p>
          <a:p>
            <a:pPr lvl="0"/>
            <a:r>
              <a:rPr lang="en-US" sz="1600" b="0" dirty="0"/>
              <a:t>The system shall minimize false alarms </a:t>
            </a:r>
            <a:r>
              <a:rPr lang="en-US" sz="1600" b="0" i="1" dirty="0"/>
              <a:t>in order to help operators develop calibrated trust. </a:t>
            </a:r>
            <a:r>
              <a:rPr lang="en-US" sz="1600" b="0" dirty="0"/>
              <a:t>[8,46]</a:t>
            </a:r>
          </a:p>
          <a:p>
            <a:pPr lvl="0"/>
            <a:r>
              <a:rPr lang="en-US" sz="1600" b="0" dirty="0"/>
              <a:t>The system shall adapt to the cognitive need of individuals </a:t>
            </a:r>
            <a:r>
              <a:rPr lang="en-US" sz="1600" b="0" i="1" dirty="0"/>
              <a:t>in order to reduce task load and prevent over and under-reliance</a:t>
            </a:r>
            <a:r>
              <a:rPr lang="en-US" sz="1600" b="0" dirty="0"/>
              <a:t>. </a:t>
            </a:r>
          </a:p>
          <a:p>
            <a:pPr lvl="0"/>
            <a:r>
              <a:rPr lang="en-US" sz="1600" b="0" dirty="0"/>
              <a:t>The interface shall provide information about the purpose, process, and performance of automation </a:t>
            </a:r>
            <a:r>
              <a:rPr lang="en-US" sz="1600" b="0" i="1" dirty="0"/>
              <a:t>to enhance the appropriateness of trust. </a:t>
            </a:r>
            <a:r>
              <a:rPr lang="en-US" sz="1600" b="0" dirty="0"/>
              <a:t>[6]</a:t>
            </a:r>
          </a:p>
          <a:p>
            <a:pPr marL="0" indent="0">
              <a:buNone/>
            </a:pPr>
            <a:r>
              <a:rPr lang="en-US" sz="900" dirty="0"/>
              <a:t> </a:t>
            </a:r>
          </a:p>
          <a:p>
            <a:pPr marL="0" indent="0">
              <a:buNone/>
            </a:pPr>
            <a:r>
              <a:rPr lang="en-US" sz="1600" dirty="0">
                <a:solidFill>
                  <a:schemeClr val="tx2"/>
                </a:solidFill>
              </a:rPr>
              <a:t>Shed Light on Information Sources </a:t>
            </a:r>
          </a:p>
          <a:p>
            <a:pPr lvl="0"/>
            <a:r>
              <a:rPr lang="en-US" sz="1600" b="0" dirty="0"/>
              <a:t>The system shall allow the user to view information sources </a:t>
            </a:r>
            <a:r>
              <a:rPr lang="en-US" sz="1600" b="0" i="1" dirty="0"/>
              <a:t>to judge source reliability and promote calibrated trust. </a:t>
            </a:r>
            <a:r>
              <a:rPr lang="en-US" sz="1600" b="0" dirty="0"/>
              <a:t>[48]</a:t>
            </a:r>
          </a:p>
          <a:p>
            <a:pPr lvl="0"/>
            <a:r>
              <a:rPr lang="en-US" sz="1600" b="0" dirty="0"/>
              <a:t>The system shall provide information about the certainty of information/sources. [48]</a:t>
            </a:r>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152959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Unpacking Calibrated Trust</a:t>
            </a:r>
          </a:p>
        </p:txBody>
      </p:sp>
      <p:sp>
        <p:nvSpPr>
          <p:cNvPr id="3" name="Content Placeholder 2"/>
          <p:cNvSpPr>
            <a:spLocks noGrp="1"/>
          </p:cNvSpPr>
          <p:nvPr>
            <p:ph idx="1"/>
          </p:nvPr>
        </p:nvSpPr>
        <p:spPr/>
        <p:txBody>
          <a:bodyPr>
            <a:normAutofit fontScale="92500" lnSpcReduction="10000"/>
          </a:bodyPr>
          <a:lstStyle/>
          <a:p>
            <a:r>
              <a:rPr lang="en-US" dirty="0"/>
              <a:t>Considering renaming it “Calibrated Reliance” to focus more on the </a:t>
            </a:r>
            <a:r>
              <a:rPr lang="en-US" i="1" dirty="0"/>
              <a:t>behavior</a:t>
            </a:r>
            <a:r>
              <a:rPr lang="en-US" dirty="0"/>
              <a:t> of using the automation/autonomy as opposed to the operator’s “</a:t>
            </a:r>
            <a:r>
              <a:rPr lang="en-US" i="1" dirty="0"/>
              <a:t>feelings</a:t>
            </a:r>
            <a:r>
              <a:rPr lang="en-US" dirty="0"/>
              <a:t>” about the technology</a:t>
            </a:r>
          </a:p>
          <a:p>
            <a:r>
              <a:rPr lang="en-US" dirty="0"/>
              <a:t>Help the user to understand when and how much to trust the automation/autonomy </a:t>
            </a:r>
          </a:p>
          <a:p>
            <a:pPr lvl="1"/>
            <a:r>
              <a:rPr lang="en-US" dirty="0"/>
              <a:t>It’s not about increasing trust in the A/A</a:t>
            </a:r>
          </a:p>
          <a:p>
            <a:r>
              <a:rPr lang="en-US" dirty="0"/>
              <a:t>Clarify for users – when automation can be relied upon</a:t>
            </a:r>
            <a:r>
              <a:rPr lang="en-US" baseline="30000" dirty="0"/>
              <a:t>3</a:t>
            </a:r>
            <a:endParaRPr lang="en-US" dirty="0"/>
          </a:p>
          <a:p>
            <a:pPr lvl="1"/>
            <a:r>
              <a:rPr lang="en-US" dirty="0"/>
              <a:t>when more oversight is needed</a:t>
            </a:r>
            <a:r>
              <a:rPr lang="en-US" baseline="30000" dirty="0"/>
              <a:t>3</a:t>
            </a:r>
            <a:endParaRPr lang="en-US" dirty="0"/>
          </a:p>
          <a:p>
            <a:pPr lvl="1"/>
            <a:r>
              <a:rPr lang="en-US" dirty="0"/>
              <a:t>when performance is unacceptable</a:t>
            </a:r>
            <a:r>
              <a:rPr lang="en-US" baseline="30000" dirty="0"/>
              <a:t>3</a:t>
            </a:r>
            <a:endParaRPr lang="en-US" dirty="0"/>
          </a:p>
          <a:p>
            <a:r>
              <a:rPr lang="en-US" dirty="0"/>
              <a:t> Consider impact of false alarm rates</a:t>
            </a:r>
            <a:r>
              <a:rPr lang="en-US" baseline="30000" dirty="0"/>
              <a:t>8</a:t>
            </a:r>
          </a:p>
          <a:p>
            <a:pPr lvl="1"/>
            <a:r>
              <a:rPr lang="en-US" dirty="0"/>
              <a:t>Trust budget (Auto-Ground Collision Avoidance System as an example)</a:t>
            </a:r>
          </a:p>
          <a:p>
            <a:r>
              <a:rPr lang="en-US" dirty="0"/>
              <a:t>To calibrate trust, provide information on</a:t>
            </a:r>
            <a:r>
              <a:rPr lang="en-US" baseline="30000" dirty="0"/>
              <a:t>48</a:t>
            </a:r>
            <a:r>
              <a:rPr lang="en-US" dirty="0"/>
              <a:t>:</a:t>
            </a:r>
          </a:p>
          <a:p>
            <a:pPr lvl="1"/>
            <a:r>
              <a:rPr lang="en-US" dirty="0"/>
              <a:t>source of reliability</a:t>
            </a:r>
          </a:p>
          <a:p>
            <a:pPr lvl="1"/>
            <a:r>
              <a:rPr lang="en-US" dirty="0"/>
              <a:t>source of diagnostic information</a:t>
            </a:r>
          </a:p>
          <a:p>
            <a:pPr lvl="1"/>
            <a:r>
              <a:rPr lang="en-US" dirty="0"/>
              <a:t>credibility</a:t>
            </a:r>
          </a:p>
          <a:p>
            <a:endParaRPr lang="en-US" dirty="0"/>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321008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Cited References</a:t>
            </a:r>
          </a:p>
        </p:txBody>
      </p:sp>
      <p:sp>
        <p:nvSpPr>
          <p:cNvPr id="3" name="Content Placeholder 2"/>
          <p:cNvSpPr>
            <a:spLocks noGrp="1"/>
          </p:cNvSpPr>
          <p:nvPr>
            <p:ph idx="1"/>
          </p:nvPr>
        </p:nvSpPr>
        <p:spPr/>
        <p:txBody>
          <a:bodyPr>
            <a:normAutofit fontScale="85000" lnSpcReduction="10000"/>
          </a:bodyPr>
          <a:lstStyle/>
          <a:p>
            <a:r>
              <a:rPr lang="en-US" b="0" dirty="0"/>
              <a:t>[3]	Joe, J., O’Hara, J., Medema, H., &amp; Oxstrand, J. (2014, June). Identifying requirements for effective human-automation teamwork. In Proceedings of the 12th international conference on probabilistic safety assessment and management (PSAM 12, Paper# 371),(INL/CON-14-31340).</a:t>
            </a:r>
          </a:p>
          <a:p>
            <a:r>
              <a:rPr lang="en-US" b="0" dirty="0"/>
              <a:t>[6]	Lee, J. D., &amp; See, J. (2004). Trust in automation and technology: Designing for appropriate reliance. </a:t>
            </a:r>
            <a:r>
              <a:rPr lang="en-US" b="0" i="1" dirty="0"/>
              <a:t>Human Factors, 46</a:t>
            </a:r>
            <a:r>
              <a:rPr lang="en-US" b="0" dirty="0"/>
              <a:t>, 50–80.</a:t>
            </a:r>
          </a:p>
          <a:p>
            <a:r>
              <a:rPr lang="en-US" b="0" dirty="0"/>
              <a:t>[38]     Hancock, P. A., Billings, D. R., &amp; Schaefer, K. E. (2011). Can you trust your robot?. </a:t>
            </a:r>
            <a:r>
              <a:rPr lang="en-US" b="0" i="1" dirty="0"/>
              <a:t>Ergonomics in Design</a:t>
            </a:r>
            <a:r>
              <a:rPr lang="en-US" b="0" dirty="0"/>
              <a:t>, </a:t>
            </a:r>
            <a:r>
              <a:rPr lang="en-US" b="0" i="1" dirty="0"/>
              <a:t>19</a:t>
            </a:r>
            <a:r>
              <a:rPr lang="en-US" b="0" dirty="0"/>
              <a:t>(3), 24-29.</a:t>
            </a:r>
          </a:p>
          <a:p>
            <a:r>
              <a:rPr lang="en-US" b="0" dirty="0"/>
              <a:t>[46]	Lyons, J. B., Ho, N. T., Koltai, K. S., Masequesmay, G., Skoog, M., Cacanindin, A., &amp; Johnson, W. W. (2016). Trust-Based Analysis of an Air Force Collision Avoidance System. </a:t>
            </a:r>
            <a:r>
              <a:rPr lang="en-US" b="0" i="1" dirty="0"/>
              <a:t>Ergonomics in Design, 24</a:t>
            </a:r>
            <a:r>
              <a:rPr lang="en-US" b="0" dirty="0"/>
              <a:t>(1), 9-12.</a:t>
            </a:r>
          </a:p>
          <a:p>
            <a:r>
              <a:rPr lang="en-US" b="0" dirty="0"/>
              <a:t>[47]     Lyons, J. B., Stokes, C. K., Eschleman, K. J., Alarcon, G. M., &amp; Barelka, A. J. (2011). Trustworthiness and IT Suspicion An Evaluation of the Nomological Network. </a:t>
            </a:r>
            <a:r>
              <a:rPr lang="en-US" b="0" i="1" dirty="0"/>
              <a:t>Human Factors</a:t>
            </a:r>
            <a:r>
              <a:rPr lang="en-US" b="0" dirty="0"/>
              <a:t>, 53(3), 219-229.</a:t>
            </a:r>
          </a:p>
          <a:p>
            <a:r>
              <a:rPr lang="en-US" b="0" dirty="0"/>
              <a:t>[8]	Parasuraman, R., &amp; Riley, V. (1997). Humans and automation: Use, misuse, disuse, abuse. </a:t>
            </a:r>
            <a:r>
              <a:rPr lang="en-US" b="0" i="1" dirty="0"/>
              <a:t>Human Factors, 39</a:t>
            </a:r>
            <a:r>
              <a:rPr lang="en-US" b="0" dirty="0"/>
              <a:t>(2), 230-253.</a:t>
            </a:r>
          </a:p>
          <a:p>
            <a:r>
              <a:rPr lang="en-US" b="0" dirty="0"/>
              <a:t>[48]	Madhavan, P., &amp; Wiegmann, D. A. (2007). Similarities and differences between human–human and human–automation trust: an integrative review. </a:t>
            </a:r>
            <a:r>
              <a:rPr lang="en-US" b="0" i="1" dirty="0"/>
              <a:t>Theoretical Issues in Ergonomics Science, 8</a:t>
            </a:r>
            <a:r>
              <a:rPr lang="en-US" b="0" dirty="0"/>
              <a:t>(4), 277-301.</a:t>
            </a:r>
          </a:p>
          <a:p>
            <a:endParaRPr lang="en-US" dirty="0"/>
          </a:p>
          <a:p>
            <a:endParaRPr lang="en-US" dirty="0"/>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166418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Army Automated Planning Framework Background</a:t>
            </a:r>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pic>
        <p:nvPicPr>
          <p:cNvPr id="6" name="Picture 5"/>
          <p:cNvPicPr>
            <a:picLocks noChangeAspect="1"/>
          </p:cNvPicPr>
          <p:nvPr/>
        </p:nvPicPr>
        <p:blipFill>
          <a:blip r:embed="rId3"/>
          <a:stretch>
            <a:fillRect/>
          </a:stretch>
        </p:blipFill>
        <p:spPr>
          <a:xfrm>
            <a:off x="2457717" y="1184728"/>
            <a:ext cx="7311316" cy="5520790"/>
          </a:xfrm>
          <a:prstGeom prst="rect">
            <a:avLst/>
          </a:prstGeom>
        </p:spPr>
      </p:pic>
    </p:spTree>
    <p:extLst>
      <p:ext uri="{BB962C8B-B14F-4D97-AF65-F5344CB8AC3E}">
        <p14:creationId xmlns:p14="http://schemas.microsoft.com/office/powerpoint/2010/main" val="195519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Audit for HMT: Sample Questions</a:t>
            </a:r>
          </a:p>
        </p:txBody>
      </p:sp>
      <p:sp>
        <p:nvSpPr>
          <p:cNvPr id="3" name="Content Placeholder 2"/>
          <p:cNvSpPr>
            <a:spLocks noGrp="1"/>
          </p:cNvSpPr>
          <p:nvPr>
            <p:ph idx="1"/>
          </p:nvPr>
        </p:nvSpPr>
        <p:spPr>
          <a:xfrm>
            <a:off x="812801" y="1447800"/>
            <a:ext cx="7795172" cy="4962525"/>
          </a:xfrm>
        </p:spPr>
        <p:txBody>
          <a:bodyPr>
            <a:normAutofit/>
          </a:bodyPr>
          <a:lstStyle/>
          <a:p>
            <a:pPr marL="0" indent="0">
              <a:buNone/>
            </a:pPr>
            <a:r>
              <a:rPr lang="en-US" dirty="0"/>
              <a:t>2. </a:t>
            </a:r>
            <a:r>
              <a:rPr lang="en-US" dirty="0">
                <a:solidFill>
                  <a:schemeClr val="tx2"/>
                </a:solidFill>
              </a:rPr>
              <a:t>Big picture </a:t>
            </a:r>
            <a:r>
              <a:rPr lang="en-US" dirty="0"/>
              <a:t>-&gt; </a:t>
            </a:r>
            <a:r>
              <a:rPr lang="en-US" dirty="0">
                <a:solidFill>
                  <a:schemeClr val="accent1"/>
                </a:solidFill>
              </a:rPr>
              <a:t>Observability</a:t>
            </a:r>
          </a:p>
          <a:p>
            <a:pPr marL="231769" lvl="1" indent="-231769">
              <a:buSzPct val="120000"/>
              <a:buFont typeface="Wingdings" pitchFamily="2" charset="2"/>
              <a:buChar char="§"/>
            </a:pPr>
            <a:r>
              <a:rPr lang="en-US" sz="2400" i="1" dirty="0"/>
              <a:t>What do you want the automation to tell you as it’s working for you?</a:t>
            </a:r>
          </a:p>
          <a:p>
            <a:pPr marL="231769" lvl="1" indent="-231769">
              <a:buSzPct val="120000"/>
              <a:buFont typeface="Wingdings" pitchFamily="2" charset="2"/>
              <a:buChar char="§"/>
            </a:pPr>
            <a:r>
              <a:rPr lang="en-US" sz="2400" i="1" dirty="0"/>
              <a:t>Are you ever confused about what the system is doing?  </a:t>
            </a:r>
          </a:p>
          <a:p>
            <a:pPr marL="742931" lvl="3">
              <a:buSzPct val="120000"/>
            </a:pPr>
            <a:r>
              <a:rPr lang="en-US" sz="2200" i="1" dirty="0"/>
              <a:t>E.g., What mode or level of automation the system is in, How the system calculated a recommendation </a:t>
            </a:r>
          </a:p>
          <a:p>
            <a:pPr marL="231769" lvl="1" indent="-231769">
              <a:buSzPct val="120000"/>
              <a:buFont typeface="Wingdings" pitchFamily="2" charset="2"/>
              <a:buChar char="§"/>
            </a:pPr>
            <a:r>
              <a:rPr lang="en-US" sz="2400" i="1" dirty="0"/>
              <a:t>What are the key vital signs to know that you are on track to accomplish the mission? </a:t>
            </a:r>
          </a:p>
          <a:p>
            <a:pPr marL="231769" lvl="1" indent="-231769">
              <a:buSzPct val="120000"/>
              <a:buFont typeface="Wingdings" pitchFamily="2" charset="2"/>
              <a:buChar char="§"/>
            </a:pPr>
            <a:r>
              <a:rPr lang="en-US" sz="2400" i="1" dirty="0"/>
              <a:t>How might automation help you coordinate info more effectively, if at all? </a:t>
            </a:r>
          </a:p>
        </p:txBody>
      </p:sp>
      <p:sp>
        <p:nvSpPr>
          <p:cNvPr id="4" name="Rectangle 3"/>
          <p:cNvSpPr/>
          <p:nvPr/>
        </p:nvSpPr>
        <p:spPr>
          <a:xfrm>
            <a:off x="8749862" y="1447799"/>
            <a:ext cx="3035737" cy="496252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Purpose</a:t>
            </a:r>
          </a:p>
          <a:p>
            <a:pPr algn="ctr"/>
            <a:r>
              <a:rPr lang="en-US" dirty="0">
                <a:solidFill>
                  <a:schemeClr val="tx1"/>
                </a:solidFill>
              </a:rPr>
              <a:t>Better understand the overall health and status of total human-machine team, in context of the mission, environment, and organization.</a:t>
            </a:r>
          </a:p>
          <a:p>
            <a:pPr algn="ctr"/>
            <a:endParaRPr lang="en-US" b="1" dirty="0">
              <a:solidFill>
                <a:schemeClr val="tx1"/>
              </a:solidFill>
            </a:endParaRPr>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139992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Audit for HMT: Sample Questions</a:t>
            </a:r>
          </a:p>
        </p:txBody>
      </p:sp>
      <p:sp>
        <p:nvSpPr>
          <p:cNvPr id="3" name="Content Placeholder 2"/>
          <p:cNvSpPr>
            <a:spLocks noGrp="1"/>
          </p:cNvSpPr>
          <p:nvPr>
            <p:ph idx="1"/>
          </p:nvPr>
        </p:nvSpPr>
        <p:spPr>
          <a:xfrm>
            <a:off x="812801" y="1447800"/>
            <a:ext cx="7795172" cy="5092485"/>
          </a:xfrm>
        </p:spPr>
        <p:txBody>
          <a:bodyPr>
            <a:normAutofit lnSpcReduction="10000"/>
          </a:bodyPr>
          <a:lstStyle/>
          <a:p>
            <a:pPr marL="0" lvl="0" indent="0">
              <a:buNone/>
            </a:pPr>
            <a:r>
              <a:rPr lang="en-US" sz="2600" dirty="0"/>
              <a:t>7. Job smarts: </a:t>
            </a:r>
            <a:r>
              <a:rPr lang="en-US" sz="2600" i="1" dirty="0"/>
              <a:t>Overall capability of automated/ autonomous partner</a:t>
            </a:r>
            <a:endParaRPr lang="en-US" sz="2600" dirty="0"/>
          </a:p>
          <a:p>
            <a:r>
              <a:rPr lang="en-US" b="0" i="1" dirty="0"/>
              <a:t>*If the government was giving you an intelligent robot/digital team member (like C3PO), what are the top things you’d like it to do for you?</a:t>
            </a:r>
          </a:p>
          <a:p>
            <a:r>
              <a:rPr lang="en-US" b="0" i="1" dirty="0"/>
              <a:t>*On the flip side, what would you not want your robot/digital team member to do?</a:t>
            </a:r>
          </a:p>
          <a:p>
            <a:r>
              <a:rPr lang="en-US" b="0" i="1" dirty="0"/>
              <a:t>If you had automation to help, what tribal, or local knowledge would it need to be aware of to be effective?</a:t>
            </a:r>
          </a:p>
          <a:p>
            <a:r>
              <a:rPr lang="en-US" b="0" i="1" dirty="0"/>
              <a:t> </a:t>
            </a:r>
            <a:r>
              <a:rPr lang="en-US" sz="2400" b="0" i="1" dirty="0"/>
              <a:t>Are there administrative, information seeking, or representation tasks that your automated partner could do to make the team more efficient and effective? </a:t>
            </a:r>
          </a:p>
          <a:p>
            <a:pPr lvl="1"/>
            <a:r>
              <a:rPr lang="en-US" i="1" dirty="0"/>
              <a:t>E</a:t>
            </a:r>
            <a:r>
              <a:rPr lang="en-US" b="0" i="1" dirty="0"/>
              <a:t>.g., rapid lookup of phone numbers for mission partners</a:t>
            </a:r>
            <a:endParaRPr lang="en-US" dirty="0"/>
          </a:p>
        </p:txBody>
      </p:sp>
      <p:sp>
        <p:nvSpPr>
          <p:cNvPr id="4" name="Rectangle 3"/>
          <p:cNvSpPr/>
          <p:nvPr/>
        </p:nvSpPr>
        <p:spPr>
          <a:xfrm>
            <a:off x="8749862" y="1447799"/>
            <a:ext cx="3035737" cy="496252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Tip</a:t>
            </a:r>
          </a:p>
          <a:p>
            <a:pPr algn="ctr"/>
            <a:r>
              <a:rPr lang="en-US" dirty="0">
                <a:solidFill>
                  <a:schemeClr val="tx1"/>
                </a:solidFill>
              </a:rPr>
              <a:t>If you have limited time, be sure to ask the *questions. They have high payoff.</a:t>
            </a:r>
          </a:p>
          <a:p>
            <a:pPr algn="ctr"/>
            <a:endParaRPr lang="en-US" b="1" dirty="0">
              <a:solidFill>
                <a:schemeClr val="tx1"/>
              </a:solidFill>
            </a:endParaRPr>
          </a:p>
          <a:p>
            <a:pPr algn="ctr"/>
            <a:r>
              <a:rPr lang="en-US" b="1" dirty="0">
                <a:solidFill>
                  <a:schemeClr val="tx1"/>
                </a:solidFill>
              </a:rPr>
              <a:t>Tip</a:t>
            </a:r>
          </a:p>
          <a:p>
            <a:pPr algn="ctr"/>
            <a:r>
              <a:rPr lang="en-US" dirty="0">
                <a:solidFill>
                  <a:schemeClr val="tx1"/>
                </a:solidFill>
              </a:rPr>
              <a:t>Listen for clarifying comments about automation prerequisites, e.g., “that would be great, as long as the automation is/can…”</a:t>
            </a:r>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273318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Heuristic Evaluation Questionnaire</a:t>
            </a:r>
          </a:p>
        </p:txBody>
      </p:sp>
      <p:sp>
        <p:nvSpPr>
          <p:cNvPr id="3" name="Content Placeholder 2"/>
          <p:cNvSpPr>
            <a:spLocks noGrp="1"/>
          </p:cNvSpPr>
          <p:nvPr>
            <p:ph idx="1"/>
          </p:nvPr>
        </p:nvSpPr>
        <p:spPr>
          <a:xfrm>
            <a:off x="756156" y="1731023"/>
            <a:ext cx="8994747" cy="4119520"/>
          </a:xfrm>
        </p:spPr>
        <p:txBody>
          <a:bodyPr>
            <a:normAutofit/>
          </a:bodyPr>
          <a:lstStyle/>
          <a:p>
            <a:pPr marL="0" indent="0">
              <a:buNone/>
            </a:pPr>
            <a:r>
              <a:rPr lang="en-US" u="sng" dirty="0"/>
              <a:t>Observability</a:t>
            </a:r>
            <a:endParaRPr lang="en-US" dirty="0"/>
          </a:p>
          <a:p>
            <a:r>
              <a:rPr lang="en-US" b="0" dirty="0"/>
              <a:t>HE Question: Observability means the system proactively communicates with you to let you know what it’s thinking and doing, and tells you how far along it is in accomplishing your joint work. </a:t>
            </a:r>
          </a:p>
          <a:p>
            <a:pPr marL="0" indent="0">
              <a:buNone/>
            </a:pPr>
            <a:r>
              <a:rPr lang="en-US" b="0" i="1" dirty="0"/>
              <a:t>  Example: your GPS/directions app telling you that it’s rerouting  </a:t>
            </a:r>
          </a:p>
          <a:p>
            <a:pPr marL="0" indent="0">
              <a:buNone/>
            </a:pPr>
            <a:r>
              <a:rPr lang="en-US" b="0" i="1" dirty="0"/>
              <a:t>  you because there is an accident ahead</a:t>
            </a:r>
            <a:r>
              <a:rPr lang="en-US" b="0" dirty="0"/>
              <a:t>.</a:t>
            </a:r>
          </a:p>
          <a:p>
            <a:pPr lvl="1"/>
            <a:r>
              <a:rPr lang="en-US" dirty="0"/>
              <a:t>I rate this system’s Observability as: High, Medium, Low? (Circle one)</a:t>
            </a:r>
          </a:p>
          <a:p>
            <a:pPr lvl="1"/>
            <a:r>
              <a:rPr lang="en-US" dirty="0"/>
              <a:t>What aspects of the system are observable?</a:t>
            </a:r>
          </a:p>
          <a:p>
            <a:pPr lvl="1"/>
            <a:r>
              <a:rPr lang="en-US" dirty="0"/>
              <a:t>What aspects of the system should have greater observability?</a:t>
            </a:r>
          </a:p>
          <a:p>
            <a:endParaRPr lang="en-US" dirty="0"/>
          </a:p>
        </p:txBody>
      </p:sp>
      <p:grpSp>
        <p:nvGrpSpPr>
          <p:cNvPr id="28" name="Group 27"/>
          <p:cNvGrpSpPr/>
          <p:nvPr/>
        </p:nvGrpSpPr>
        <p:grpSpPr>
          <a:xfrm>
            <a:off x="817296" y="1397904"/>
            <a:ext cx="4288085" cy="803130"/>
            <a:chOff x="817296" y="1397904"/>
            <a:chExt cx="4288085" cy="803130"/>
          </a:xfrm>
        </p:grpSpPr>
        <p:sp>
          <p:nvSpPr>
            <p:cNvPr id="4" name="Rectangle 3"/>
            <p:cNvSpPr/>
            <p:nvPr/>
          </p:nvSpPr>
          <p:spPr>
            <a:xfrm>
              <a:off x="817296" y="1731022"/>
              <a:ext cx="2047285" cy="470012"/>
            </a:xfrm>
            <a:prstGeom prst="rect">
              <a:avLst/>
            </a:prstGeom>
            <a:solidFill>
              <a:srgbClr val="FFE23C">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5" name="Group 14"/>
            <p:cNvGrpSpPr/>
            <p:nvPr/>
          </p:nvGrpSpPr>
          <p:grpSpPr>
            <a:xfrm>
              <a:off x="3714245" y="1397904"/>
              <a:ext cx="1391136" cy="502124"/>
              <a:chOff x="3770889" y="1114681"/>
              <a:chExt cx="1391136" cy="604877"/>
            </a:xfrm>
          </p:grpSpPr>
          <p:sp>
            <p:nvSpPr>
              <p:cNvPr id="9" name="Speech Bubble: Rectangle 8"/>
              <p:cNvSpPr/>
              <p:nvPr/>
            </p:nvSpPr>
            <p:spPr>
              <a:xfrm>
                <a:off x="3770889" y="1114681"/>
                <a:ext cx="1391136" cy="604877"/>
              </a:xfrm>
              <a:prstGeom prst="wedgeRectCallout">
                <a:avLst>
                  <a:gd name="adj1" fmla="val -116988"/>
                  <a:gd name="adj2" fmla="val 49396"/>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3770889" y="1135434"/>
                <a:ext cx="1143262" cy="461665"/>
              </a:xfrm>
              <a:prstGeom prst="rect">
                <a:avLst/>
              </a:prstGeom>
              <a:noFill/>
            </p:spPr>
            <p:txBody>
              <a:bodyPr wrap="none" rtlCol="0">
                <a:spAutoFit/>
              </a:bodyPr>
              <a:lstStyle/>
              <a:p>
                <a:pPr>
                  <a:spcAft>
                    <a:spcPts val="600"/>
                  </a:spcAft>
                </a:pPr>
                <a:r>
                  <a:rPr lang="en-US" sz="2400" dirty="0">
                    <a:ea typeface="Verdana" pitchFamily="34" charset="0"/>
                    <a:cs typeface="Verdana" pitchFamily="34" charset="0"/>
                  </a:rPr>
                  <a:t>Theme</a:t>
                </a:r>
              </a:p>
            </p:txBody>
          </p:sp>
        </p:grpSp>
      </p:grpSp>
      <p:grpSp>
        <p:nvGrpSpPr>
          <p:cNvPr id="29" name="Group 28"/>
          <p:cNvGrpSpPr/>
          <p:nvPr/>
        </p:nvGrpSpPr>
        <p:grpSpPr>
          <a:xfrm>
            <a:off x="993972" y="860327"/>
            <a:ext cx="10376276" cy="2882597"/>
            <a:chOff x="993972" y="860327"/>
            <a:chExt cx="10376276" cy="2882597"/>
          </a:xfrm>
        </p:grpSpPr>
        <p:sp>
          <p:nvSpPr>
            <p:cNvPr id="5" name="Rectangle 4"/>
            <p:cNvSpPr/>
            <p:nvPr/>
          </p:nvSpPr>
          <p:spPr>
            <a:xfrm>
              <a:off x="993972" y="2201034"/>
              <a:ext cx="9315281" cy="1541890"/>
            </a:xfrm>
            <a:prstGeom prst="rect">
              <a:avLst/>
            </a:prstGeom>
            <a:solidFill>
              <a:srgbClr val="FFE23C">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 name="Group 15"/>
            <p:cNvGrpSpPr/>
            <p:nvPr/>
          </p:nvGrpSpPr>
          <p:grpSpPr>
            <a:xfrm>
              <a:off x="7950874" y="860327"/>
              <a:ext cx="3419374" cy="604877"/>
              <a:chOff x="4410159" y="1114681"/>
              <a:chExt cx="1529395" cy="604877"/>
            </a:xfrm>
          </p:grpSpPr>
          <p:sp>
            <p:nvSpPr>
              <p:cNvPr id="17" name="Speech Bubble: Rectangle 16"/>
              <p:cNvSpPr/>
              <p:nvPr/>
            </p:nvSpPr>
            <p:spPr>
              <a:xfrm>
                <a:off x="4410159" y="1114681"/>
                <a:ext cx="1529395" cy="604877"/>
              </a:xfrm>
              <a:prstGeom prst="wedgeRectCallout">
                <a:avLst>
                  <a:gd name="adj1" fmla="val -41581"/>
                  <a:gd name="adj2" fmla="val 181528"/>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4410159" y="1186286"/>
                <a:ext cx="1503643" cy="461665"/>
              </a:xfrm>
              <a:prstGeom prst="rect">
                <a:avLst/>
              </a:prstGeom>
              <a:noFill/>
            </p:spPr>
            <p:txBody>
              <a:bodyPr wrap="square" rtlCol="0">
                <a:spAutoFit/>
              </a:bodyPr>
              <a:lstStyle/>
              <a:p>
                <a:pPr>
                  <a:spcAft>
                    <a:spcPts val="600"/>
                  </a:spcAft>
                </a:pPr>
                <a:r>
                  <a:rPr lang="en-US" sz="2400" dirty="0">
                    <a:ea typeface="Verdana" pitchFamily="34" charset="0"/>
                    <a:cs typeface="Verdana" pitchFamily="34" charset="0"/>
                  </a:rPr>
                  <a:t>Description of heuristic</a:t>
                </a:r>
              </a:p>
            </p:txBody>
          </p:sp>
        </p:grpSp>
      </p:grpSp>
      <p:grpSp>
        <p:nvGrpSpPr>
          <p:cNvPr id="30" name="Group 29"/>
          <p:cNvGrpSpPr/>
          <p:nvPr/>
        </p:nvGrpSpPr>
        <p:grpSpPr>
          <a:xfrm>
            <a:off x="993972" y="3463351"/>
            <a:ext cx="11150106" cy="1099490"/>
            <a:chOff x="993972" y="3463351"/>
            <a:chExt cx="11150106" cy="1099490"/>
          </a:xfrm>
        </p:grpSpPr>
        <p:sp>
          <p:nvSpPr>
            <p:cNvPr id="6" name="Rectangle 5"/>
            <p:cNvSpPr/>
            <p:nvPr/>
          </p:nvSpPr>
          <p:spPr>
            <a:xfrm>
              <a:off x="993972" y="3742926"/>
              <a:ext cx="9315281" cy="819915"/>
            </a:xfrm>
            <a:prstGeom prst="rect">
              <a:avLst/>
            </a:prstGeom>
            <a:solidFill>
              <a:srgbClr val="FFE23C">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9" name="Group 18"/>
            <p:cNvGrpSpPr/>
            <p:nvPr/>
          </p:nvGrpSpPr>
          <p:grpSpPr>
            <a:xfrm>
              <a:off x="10547069" y="3463351"/>
              <a:ext cx="1597009" cy="604877"/>
              <a:chOff x="4361048" y="1436880"/>
              <a:chExt cx="1597009" cy="604877"/>
            </a:xfrm>
          </p:grpSpPr>
          <p:sp>
            <p:nvSpPr>
              <p:cNvPr id="20" name="Speech Bubble: Rectangle 19"/>
              <p:cNvSpPr/>
              <p:nvPr/>
            </p:nvSpPr>
            <p:spPr>
              <a:xfrm>
                <a:off x="4394856" y="1436880"/>
                <a:ext cx="1529395" cy="604877"/>
              </a:xfrm>
              <a:prstGeom prst="wedgeRectCallout">
                <a:avLst>
                  <a:gd name="adj1" fmla="val -118187"/>
                  <a:gd name="adj2" fmla="val 2637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4361048" y="1501658"/>
                <a:ext cx="1597009" cy="461665"/>
              </a:xfrm>
              <a:prstGeom prst="rect">
                <a:avLst/>
              </a:prstGeom>
              <a:noFill/>
            </p:spPr>
            <p:txBody>
              <a:bodyPr wrap="square" rtlCol="0">
                <a:spAutoFit/>
              </a:bodyPr>
              <a:lstStyle/>
              <a:p>
                <a:pPr>
                  <a:spcAft>
                    <a:spcPts val="600"/>
                  </a:spcAft>
                </a:pPr>
                <a:r>
                  <a:rPr lang="en-US" sz="2400" dirty="0">
                    <a:ea typeface="Verdana" pitchFamily="34" charset="0"/>
                    <a:cs typeface="Verdana" pitchFamily="34" charset="0"/>
                  </a:rPr>
                  <a:t>Example</a:t>
                </a:r>
              </a:p>
            </p:txBody>
          </p:sp>
        </p:grpSp>
      </p:grpSp>
      <p:grpSp>
        <p:nvGrpSpPr>
          <p:cNvPr id="31" name="Group 30"/>
          <p:cNvGrpSpPr/>
          <p:nvPr/>
        </p:nvGrpSpPr>
        <p:grpSpPr>
          <a:xfrm>
            <a:off x="1335186" y="4454864"/>
            <a:ext cx="10437378" cy="604877"/>
            <a:chOff x="1335186" y="4454864"/>
            <a:chExt cx="10437378" cy="604877"/>
          </a:xfrm>
        </p:grpSpPr>
        <p:sp>
          <p:nvSpPr>
            <p:cNvPr id="7" name="Rectangle 6"/>
            <p:cNvSpPr/>
            <p:nvPr/>
          </p:nvSpPr>
          <p:spPr>
            <a:xfrm>
              <a:off x="1335186" y="4562843"/>
              <a:ext cx="8415717" cy="373298"/>
            </a:xfrm>
            <a:prstGeom prst="rect">
              <a:avLst/>
            </a:prstGeom>
            <a:solidFill>
              <a:srgbClr val="FFE23C">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2" name="Group 21"/>
            <p:cNvGrpSpPr/>
            <p:nvPr/>
          </p:nvGrpSpPr>
          <p:grpSpPr>
            <a:xfrm>
              <a:off x="10456467" y="4454864"/>
              <a:ext cx="1316097" cy="604877"/>
              <a:chOff x="4410159" y="1114681"/>
              <a:chExt cx="1529395" cy="604877"/>
            </a:xfrm>
          </p:grpSpPr>
          <p:sp>
            <p:nvSpPr>
              <p:cNvPr id="23" name="Speech Bubble: Rectangle 22"/>
              <p:cNvSpPr/>
              <p:nvPr/>
            </p:nvSpPr>
            <p:spPr>
              <a:xfrm>
                <a:off x="4410159" y="1114681"/>
                <a:ext cx="1529395" cy="604877"/>
              </a:xfrm>
              <a:prstGeom prst="wedgeRectCallout">
                <a:avLst>
                  <a:gd name="adj1" fmla="val -131944"/>
                  <a:gd name="adj2" fmla="val 18352"/>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4410159" y="1186286"/>
                <a:ext cx="1289233" cy="461665"/>
              </a:xfrm>
              <a:prstGeom prst="rect">
                <a:avLst/>
              </a:prstGeom>
              <a:noFill/>
            </p:spPr>
            <p:txBody>
              <a:bodyPr wrap="square" rtlCol="0">
                <a:spAutoFit/>
              </a:bodyPr>
              <a:lstStyle/>
              <a:p>
                <a:pPr>
                  <a:spcAft>
                    <a:spcPts val="600"/>
                  </a:spcAft>
                </a:pPr>
                <a:r>
                  <a:rPr lang="en-US" sz="2400" dirty="0">
                    <a:ea typeface="Verdana" pitchFamily="34" charset="0"/>
                    <a:cs typeface="Verdana" pitchFamily="34" charset="0"/>
                  </a:rPr>
                  <a:t>Rating</a:t>
                </a:r>
              </a:p>
            </p:txBody>
          </p:sp>
        </p:grpSp>
      </p:grpSp>
      <p:grpSp>
        <p:nvGrpSpPr>
          <p:cNvPr id="32" name="Group 31"/>
          <p:cNvGrpSpPr/>
          <p:nvPr/>
        </p:nvGrpSpPr>
        <p:grpSpPr>
          <a:xfrm>
            <a:off x="1335186" y="4936142"/>
            <a:ext cx="9613336" cy="1852343"/>
            <a:chOff x="1335186" y="4936142"/>
            <a:chExt cx="9613336" cy="1852343"/>
          </a:xfrm>
        </p:grpSpPr>
        <p:sp>
          <p:nvSpPr>
            <p:cNvPr id="8" name="Rectangle 7"/>
            <p:cNvSpPr/>
            <p:nvPr/>
          </p:nvSpPr>
          <p:spPr>
            <a:xfrm>
              <a:off x="1335186" y="4936142"/>
              <a:ext cx="8415717" cy="844874"/>
            </a:xfrm>
            <a:prstGeom prst="rect">
              <a:avLst/>
            </a:prstGeom>
            <a:solidFill>
              <a:srgbClr val="FFE23C">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5" name="Group 24"/>
            <p:cNvGrpSpPr/>
            <p:nvPr/>
          </p:nvGrpSpPr>
          <p:grpSpPr>
            <a:xfrm>
              <a:off x="6396303" y="5852623"/>
              <a:ext cx="4552219" cy="935862"/>
              <a:chOff x="4410159" y="1114678"/>
              <a:chExt cx="2091996" cy="2400174"/>
            </a:xfrm>
          </p:grpSpPr>
          <p:sp>
            <p:nvSpPr>
              <p:cNvPr id="26" name="Speech Bubble: Rectangle 25"/>
              <p:cNvSpPr/>
              <p:nvPr/>
            </p:nvSpPr>
            <p:spPr>
              <a:xfrm>
                <a:off x="4410159" y="1114678"/>
                <a:ext cx="1997050" cy="2400174"/>
              </a:xfrm>
              <a:prstGeom prst="wedgeRectCallout">
                <a:avLst>
                  <a:gd name="adj1" fmla="val -20650"/>
                  <a:gd name="adj2" fmla="val -68682"/>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27" name="TextBox 26"/>
              <p:cNvSpPr txBox="1"/>
              <p:nvPr/>
            </p:nvSpPr>
            <p:spPr>
              <a:xfrm>
                <a:off x="4410159" y="1186286"/>
                <a:ext cx="2091996" cy="2328566"/>
              </a:xfrm>
              <a:prstGeom prst="rect">
                <a:avLst/>
              </a:prstGeom>
              <a:noFill/>
            </p:spPr>
            <p:txBody>
              <a:bodyPr wrap="square" rtlCol="0">
                <a:spAutoFit/>
              </a:bodyPr>
              <a:lstStyle/>
              <a:p>
                <a:pPr>
                  <a:spcAft>
                    <a:spcPts val="600"/>
                  </a:spcAft>
                </a:pPr>
                <a:r>
                  <a:rPr lang="en-US" sz="2400" dirty="0">
                    <a:ea typeface="Verdana" pitchFamily="34" charset="0"/>
                    <a:cs typeface="Verdana" pitchFamily="34" charset="0"/>
                  </a:rPr>
                  <a:t>What is done well? </a:t>
                </a:r>
              </a:p>
              <a:p>
                <a:pPr>
                  <a:spcAft>
                    <a:spcPts val="600"/>
                  </a:spcAft>
                </a:pPr>
                <a:r>
                  <a:rPr lang="en-US" sz="2400" dirty="0">
                    <a:ea typeface="Verdana" pitchFamily="34" charset="0"/>
                    <a:cs typeface="Verdana" pitchFamily="34" charset="0"/>
                  </a:rPr>
                  <a:t>What could it be improved?</a:t>
                </a:r>
              </a:p>
            </p:txBody>
          </p:sp>
        </p:grpSp>
      </p:grpSp>
      <p:sp>
        <p:nvSpPr>
          <p:cNvPr id="11" name="Footer Placeholder 10"/>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28475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Human-Machine Teams: </a:t>
            </a:r>
            <a:br>
              <a:rPr lang="en-US" dirty="0"/>
            </a:br>
            <a:r>
              <a:rPr lang="en-US" i="1" dirty="0"/>
              <a:t>The Next Frontier for Civil &amp; Military Systems</a:t>
            </a:r>
          </a:p>
        </p:txBody>
      </p:sp>
      <p:sp>
        <p:nvSpPr>
          <p:cNvPr id="18" name="TextBox 17"/>
          <p:cNvSpPr txBox="1"/>
          <p:nvPr/>
        </p:nvSpPr>
        <p:spPr>
          <a:xfrm>
            <a:off x="4391969" y="1688912"/>
            <a:ext cx="2804615" cy="4339650"/>
          </a:xfrm>
          <a:prstGeom prst="rect">
            <a:avLst/>
          </a:prstGeom>
          <a:noFill/>
        </p:spPr>
        <p:txBody>
          <a:bodyPr wrap="square" rtlCol="0">
            <a:spAutoFit/>
          </a:bodyPr>
          <a:lstStyle/>
          <a:p>
            <a:pPr algn="ctr">
              <a:spcAft>
                <a:spcPts val="600"/>
              </a:spcAft>
            </a:pPr>
            <a:r>
              <a:rPr lang="en-US" sz="2400" b="1" u="sng" dirty="0">
                <a:ea typeface="Verdana" pitchFamily="34" charset="0"/>
                <a:cs typeface="Verdana" pitchFamily="34" charset="0"/>
              </a:rPr>
              <a:t>Machine Partners</a:t>
            </a:r>
          </a:p>
          <a:p>
            <a:pPr algn="ctr">
              <a:spcAft>
                <a:spcPts val="600"/>
              </a:spcAft>
            </a:pPr>
            <a:endParaRPr lang="en-US" sz="1600" b="1" dirty="0">
              <a:ea typeface="Verdana" pitchFamily="34" charset="0"/>
              <a:cs typeface="Verdana" pitchFamily="34" charset="0"/>
            </a:endParaRPr>
          </a:p>
          <a:p>
            <a:pPr algn="ctr">
              <a:spcAft>
                <a:spcPts val="600"/>
              </a:spcAft>
            </a:pPr>
            <a:r>
              <a:rPr lang="en-US" sz="1600" b="1" dirty="0">
                <a:ea typeface="Verdana" pitchFamily="34" charset="0"/>
                <a:cs typeface="Verdana" pitchFamily="34" charset="0"/>
              </a:rPr>
              <a:t>Cognitive Augmentation</a:t>
            </a:r>
          </a:p>
          <a:p>
            <a:pPr algn="ctr">
              <a:spcAft>
                <a:spcPts val="600"/>
              </a:spcAft>
            </a:pPr>
            <a:r>
              <a:rPr lang="en-US" sz="1600" b="1" dirty="0">
                <a:ea typeface="Verdana" pitchFamily="34" charset="0"/>
                <a:cs typeface="Verdana" pitchFamily="34" charset="0"/>
              </a:rPr>
              <a:t>Individualized</a:t>
            </a:r>
          </a:p>
          <a:p>
            <a:pPr algn="ctr">
              <a:spcAft>
                <a:spcPts val="600"/>
              </a:spcAft>
            </a:pPr>
            <a:r>
              <a:rPr lang="en-US" sz="1600" b="1" dirty="0">
                <a:ea typeface="Verdana" pitchFamily="34" charset="0"/>
                <a:cs typeface="Verdana" pitchFamily="34" charset="0"/>
              </a:rPr>
              <a:t>Adaptive</a:t>
            </a:r>
          </a:p>
          <a:p>
            <a:pPr algn="ctr">
              <a:spcAft>
                <a:spcPts val="600"/>
              </a:spcAft>
            </a:pPr>
            <a:r>
              <a:rPr lang="en-US" sz="1600" b="1" dirty="0">
                <a:ea typeface="Verdana" pitchFamily="34" charset="0"/>
                <a:cs typeface="Verdana" pitchFamily="34" charset="0"/>
              </a:rPr>
              <a:t>Intimate</a:t>
            </a:r>
          </a:p>
          <a:p>
            <a:pPr algn="ctr">
              <a:spcAft>
                <a:spcPts val="600"/>
              </a:spcAft>
            </a:pPr>
            <a:r>
              <a:rPr lang="en-US" sz="1600" b="1" dirty="0">
                <a:ea typeface="Verdana" pitchFamily="34" charset="0"/>
                <a:cs typeface="Verdana" pitchFamily="34" charset="0"/>
              </a:rPr>
              <a:t>Security</a:t>
            </a:r>
          </a:p>
          <a:p>
            <a:pPr algn="ctr">
              <a:spcAft>
                <a:spcPts val="600"/>
              </a:spcAft>
            </a:pPr>
            <a:r>
              <a:rPr lang="en-US" sz="1600" b="1" dirty="0">
                <a:ea typeface="Verdana" pitchFamily="34" charset="0"/>
                <a:cs typeface="Verdana" pitchFamily="34" charset="0"/>
              </a:rPr>
              <a:t>Sensitive</a:t>
            </a:r>
          </a:p>
          <a:p>
            <a:pPr algn="ctr">
              <a:spcAft>
                <a:spcPts val="600"/>
              </a:spcAft>
            </a:pPr>
            <a:r>
              <a:rPr lang="en-US" sz="1600" b="1" dirty="0">
                <a:ea typeface="Verdana" pitchFamily="34" charset="0"/>
                <a:cs typeface="Verdana" pitchFamily="34" charset="0"/>
              </a:rPr>
              <a:t>Trust/Reliance </a:t>
            </a:r>
          </a:p>
          <a:p>
            <a:pPr algn="ctr">
              <a:spcAft>
                <a:spcPts val="600"/>
              </a:spcAft>
            </a:pPr>
            <a:r>
              <a:rPr lang="en-US" sz="1600" b="1" dirty="0">
                <a:ea typeface="Verdana" pitchFamily="34" charset="0"/>
                <a:cs typeface="Verdana" pitchFamily="34" charset="0"/>
              </a:rPr>
              <a:t>Social Dynamics</a:t>
            </a:r>
          </a:p>
          <a:p>
            <a:pPr marL="285750" indent="-285750">
              <a:spcAft>
                <a:spcPts val="600"/>
              </a:spcAft>
              <a:buFontTx/>
              <a:buChar char="-"/>
            </a:pPr>
            <a:endParaRPr lang="en-US" sz="1600" dirty="0">
              <a:ea typeface="Verdana" pitchFamily="34" charset="0"/>
              <a:cs typeface="Verdana" pitchFamily="34" charset="0"/>
            </a:endParaRPr>
          </a:p>
          <a:p>
            <a:pPr>
              <a:spcAft>
                <a:spcPts val="600"/>
              </a:spcAft>
            </a:pPr>
            <a:endParaRPr lang="en-US" sz="1600" dirty="0">
              <a:ea typeface="Verdana" pitchFamily="34" charset="0"/>
              <a:cs typeface="Verdana" pitchFamily="34" charset="0"/>
            </a:endParaRPr>
          </a:p>
          <a:p>
            <a:pPr marL="285750" indent="-285750">
              <a:spcAft>
                <a:spcPts val="600"/>
              </a:spcAft>
              <a:buFontTx/>
              <a:buChar char="-"/>
            </a:pPr>
            <a:endParaRPr lang="en-US" sz="1600" dirty="0">
              <a:ea typeface="Verdana" pitchFamily="34" charset="0"/>
              <a:cs typeface="Verdana" pitchFamily="34" charset="0"/>
            </a:endParaRPr>
          </a:p>
        </p:txBody>
      </p:sp>
      <p:pic>
        <p:nvPicPr>
          <p:cNvPr id="3" name="Picture 2"/>
          <p:cNvPicPr>
            <a:picLocks noChangeAspect="1"/>
          </p:cNvPicPr>
          <p:nvPr/>
        </p:nvPicPr>
        <p:blipFill>
          <a:blip r:embed="rId3"/>
          <a:stretch>
            <a:fillRect/>
          </a:stretch>
        </p:blipFill>
        <p:spPr>
          <a:xfrm>
            <a:off x="1044053" y="1476050"/>
            <a:ext cx="3274331" cy="4212973"/>
          </a:xfrm>
          <a:prstGeom prst="rect">
            <a:avLst/>
          </a:prstGeom>
        </p:spPr>
      </p:pic>
      <p:pic>
        <p:nvPicPr>
          <p:cNvPr id="11" name="Picture 10"/>
          <p:cNvPicPr>
            <a:picLocks noChangeAspect="1"/>
          </p:cNvPicPr>
          <p:nvPr/>
        </p:nvPicPr>
        <p:blipFill>
          <a:blip r:embed="rId4"/>
          <a:stretch>
            <a:fillRect/>
          </a:stretch>
        </p:blipFill>
        <p:spPr>
          <a:xfrm>
            <a:off x="7270170" y="1426191"/>
            <a:ext cx="4289028" cy="4312692"/>
          </a:xfrm>
          <a:prstGeom prst="rect">
            <a:avLst/>
          </a:prstGeom>
        </p:spPr>
      </p:pic>
      <p:sp>
        <p:nvSpPr>
          <p:cNvPr id="19" name="TextBox 18"/>
          <p:cNvSpPr txBox="1"/>
          <p:nvPr/>
        </p:nvSpPr>
        <p:spPr>
          <a:xfrm>
            <a:off x="10597487" y="946042"/>
            <a:ext cx="1255593" cy="338554"/>
          </a:xfrm>
          <a:prstGeom prst="rect">
            <a:avLst/>
          </a:prstGeom>
          <a:noFill/>
        </p:spPr>
        <p:txBody>
          <a:bodyPr wrap="square" rtlCol="0">
            <a:spAutoFit/>
          </a:bodyPr>
          <a:lstStyle/>
          <a:p>
            <a:pPr algn="ctr">
              <a:spcAft>
                <a:spcPts val="600"/>
              </a:spcAft>
            </a:pPr>
            <a:r>
              <a:rPr lang="en-US" sz="1600" dirty="0">
                <a:ea typeface="Verdana" pitchFamily="34" charset="0"/>
                <a:cs typeface="Verdana" pitchFamily="34" charset="0"/>
                <a:hlinkClick r:id="rId5"/>
              </a:rPr>
              <a:t>HMT Video</a:t>
            </a:r>
            <a:endParaRPr lang="en-US" sz="1600" dirty="0">
              <a:ea typeface="Verdana" pitchFamily="34" charset="0"/>
              <a:cs typeface="Verdana" pitchFamily="34" charset="0"/>
            </a:endParaRPr>
          </a:p>
        </p:txBody>
      </p:sp>
      <p:sp>
        <p:nvSpPr>
          <p:cNvPr id="20" name="Arrow: Right 19"/>
          <p:cNvSpPr/>
          <p:nvPr/>
        </p:nvSpPr>
        <p:spPr>
          <a:xfrm>
            <a:off x="914400" y="5738883"/>
            <a:ext cx="10644798" cy="777923"/>
          </a:xfrm>
          <a:prstGeom prst="rightArrow">
            <a:avLst/>
          </a:prstGeom>
          <a:gradFill>
            <a:gsLst>
              <a:gs pos="100000">
                <a:srgbClr val="00B050"/>
              </a:gs>
              <a:gs pos="3000">
                <a:srgbClr val="0070C0"/>
              </a:gs>
              <a:gs pos="40000">
                <a:srgbClr val="FFC000"/>
              </a:gs>
            </a:gsLst>
            <a:lin ang="30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Emerging Tech			 Risks/Benefits			Example Applications</a:t>
            </a:r>
          </a:p>
        </p:txBody>
      </p:sp>
    </p:spTree>
    <p:extLst>
      <p:ext uri="{BB962C8B-B14F-4D97-AF65-F5344CB8AC3E}">
        <p14:creationId xmlns:p14="http://schemas.microsoft.com/office/powerpoint/2010/main" val="53449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Wine in New Bottles</a:t>
            </a:r>
          </a:p>
        </p:txBody>
      </p:sp>
      <p:sp>
        <p:nvSpPr>
          <p:cNvPr id="3" name="Content Placeholder 2"/>
          <p:cNvSpPr>
            <a:spLocks noGrp="1"/>
          </p:cNvSpPr>
          <p:nvPr>
            <p:ph idx="1"/>
          </p:nvPr>
        </p:nvSpPr>
        <p:spPr/>
        <p:txBody>
          <a:bodyPr/>
          <a:lstStyle/>
          <a:p>
            <a:r>
              <a:rPr lang="en-US" dirty="0"/>
              <a:t>Although HMT as seen through the Third Offset is new and emergent, this research space is mature </a:t>
            </a:r>
          </a:p>
          <a:p>
            <a:pPr lvl="1"/>
            <a:r>
              <a:rPr lang="en-US" dirty="0"/>
              <a:t>Problem: People building systems don’t read the research; People doing research don’t understand how to apply it within systems engineering</a:t>
            </a:r>
          </a:p>
        </p:txBody>
      </p:sp>
      <p:pic>
        <p:nvPicPr>
          <p:cNvPr id="1026" name="Picture 2" descr="Image result for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851" y="2952131"/>
            <a:ext cx="4129645" cy="1548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808" y="4162194"/>
            <a:ext cx="2785423" cy="461665"/>
          </a:xfrm>
          <a:prstGeom prst="rect">
            <a:avLst/>
          </a:prstGeom>
          <a:noFill/>
        </p:spPr>
        <p:txBody>
          <a:bodyPr wrap="square" rtlCol="0">
            <a:spAutoFit/>
          </a:bodyPr>
          <a:lstStyle/>
          <a:p>
            <a:pPr algn="ctr">
              <a:spcAft>
                <a:spcPts val="600"/>
              </a:spcAft>
            </a:pPr>
            <a:r>
              <a:rPr lang="en-US" sz="2400" b="1" dirty="0">
                <a:ea typeface="Verdana" pitchFamily="34" charset="0"/>
                <a:cs typeface="Verdana" pitchFamily="34" charset="0"/>
              </a:rPr>
              <a:t>Researchers</a:t>
            </a:r>
          </a:p>
        </p:txBody>
      </p:sp>
      <p:sp>
        <p:nvSpPr>
          <p:cNvPr id="6" name="TextBox 5"/>
          <p:cNvSpPr txBox="1"/>
          <p:nvPr/>
        </p:nvSpPr>
        <p:spPr>
          <a:xfrm>
            <a:off x="7858496" y="4162193"/>
            <a:ext cx="2785423" cy="461665"/>
          </a:xfrm>
          <a:prstGeom prst="rect">
            <a:avLst/>
          </a:prstGeom>
          <a:noFill/>
        </p:spPr>
        <p:txBody>
          <a:bodyPr wrap="square" rtlCol="0">
            <a:spAutoFit/>
          </a:bodyPr>
          <a:lstStyle/>
          <a:p>
            <a:pPr algn="ctr">
              <a:spcAft>
                <a:spcPts val="600"/>
              </a:spcAft>
            </a:pPr>
            <a:r>
              <a:rPr lang="en-US" sz="2400" b="1" dirty="0">
                <a:ea typeface="Verdana" pitchFamily="34" charset="0"/>
                <a:cs typeface="Verdana" pitchFamily="34" charset="0"/>
              </a:rPr>
              <a:t>Developers</a:t>
            </a:r>
          </a:p>
        </p:txBody>
      </p:sp>
    </p:spTree>
    <p:extLst>
      <p:ext uri="{BB962C8B-B14F-4D97-AF65-F5344CB8AC3E}">
        <p14:creationId xmlns:p14="http://schemas.microsoft.com/office/powerpoint/2010/main" val="28304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HMT Systems Engineering Research</a:t>
            </a:r>
          </a:p>
        </p:txBody>
      </p:sp>
      <p:sp>
        <p:nvSpPr>
          <p:cNvPr id="3" name="Content Placeholder 2"/>
          <p:cNvSpPr>
            <a:spLocks noGrp="1"/>
          </p:cNvSpPr>
          <p:nvPr>
            <p:ph idx="1"/>
          </p:nvPr>
        </p:nvSpPr>
        <p:spPr/>
        <p:txBody>
          <a:bodyPr/>
          <a:lstStyle/>
          <a:p>
            <a:r>
              <a:rPr lang="en-US" dirty="0"/>
              <a:t>MITRE has undertaken 18 month long effort to convert HMT research into an HMT Systems Engineering process</a:t>
            </a:r>
          </a:p>
          <a:p>
            <a:r>
              <a:rPr lang="en-US" dirty="0"/>
              <a:t>Applied research ending FY17 has:</a:t>
            </a:r>
          </a:p>
          <a:p>
            <a:pPr lvl="1"/>
            <a:r>
              <a:rPr lang="en-US" dirty="0"/>
              <a:t>Surveyed the research landscape for concrete HMT design/development recommendations</a:t>
            </a:r>
          </a:p>
          <a:p>
            <a:pPr lvl="1"/>
            <a:r>
              <a:rPr lang="en-US" dirty="0"/>
              <a:t>Organized filtered findings into a conceptual framework</a:t>
            </a:r>
          </a:p>
          <a:p>
            <a:pPr lvl="1"/>
            <a:r>
              <a:rPr lang="en-US" dirty="0"/>
              <a:t>Developed general design requirements for each major construct in the framework</a:t>
            </a:r>
          </a:p>
          <a:p>
            <a:pPr lvl="1"/>
            <a:r>
              <a:rPr lang="en-US" dirty="0"/>
              <a:t>Created and piloted a process to tailor the general to the specific (HMT Knowledge Audit)</a:t>
            </a:r>
          </a:p>
          <a:p>
            <a:pPr lvl="1"/>
            <a:r>
              <a:rPr lang="en-US" dirty="0"/>
              <a:t>Used this process in two major work programs: </a:t>
            </a:r>
          </a:p>
          <a:p>
            <a:pPr lvl="2"/>
            <a:r>
              <a:rPr lang="en-US" dirty="0"/>
              <a:t>Air Force Satellite Command and Control</a:t>
            </a:r>
          </a:p>
          <a:p>
            <a:pPr lvl="2"/>
            <a:r>
              <a:rPr lang="en-US" dirty="0"/>
              <a:t>Army Battalion Staff cognitive assistance</a:t>
            </a:r>
          </a:p>
          <a:p>
            <a:pPr lvl="1"/>
            <a:r>
              <a:rPr lang="en-US" dirty="0"/>
              <a:t>Developed a ‘How To Guide’ for broader application  </a:t>
            </a:r>
          </a:p>
        </p:txBody>
      </p:sp>
    </p:spTree>
    <p:extLst>
      <p:ext uri="{BB962C8B-B14F-4D97-AF65-F5344CB8AC3E}">
        <p14:creationId xmlns:p14="http://schemas.microsoft.com/office/powerpoint/2010/main" val="321982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Requirements for HMT Systems Engineering</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342664" y="1375954"/>
            <a:ext cx="9390026" cy="5082719"/>
          </a:xfrm>
          <a:prstGeom prst="rect">
            <a:avLst/>
          </a:prstGeom>
        </p:spPr>
      </p:pic>
      <p:sp>
        <p:nvSpPr>
          <p:cNvPr id="3" name="Rectangle 2"/>
          <p:cNvSpPr/>
          <p:nvPr/>
        </p:nvSpPr>
        <p:spPr>
          <a:xfrm>
            <a:off x="1205954" y="1375954"/>
            <a:ext cx="7694978" cy="411044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6558466" y="1435099"/>
            <a:ext cx="880946" cy="16459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9376338" y="1435099"/>
            <a:ext cx="880946" cy="16459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345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Calibrated Trust Example: Army Battalion Staff Planning</a:t>
            </a:r>
          </a:p>
        </p:txBody>
      </p:sp>
      <p:sp>
        <p:nvSpPr>
          <p:cNvPr id="3" name="Content Placeholder 2"/>
          <p:cNvSpPr>
            <a:spLocks noGrp="1"/>
          </p:cNvSpPr>
          <p:nvPr>
            <p:ph idx="1"/>
          </p:nvPr>
        </p:nvSpPr>
        <p:spPr>
          <a:xfrm>
            <a:off x="1030148" y="1447801"/>
            <a:ext cx="5972536" cy="4678363"/>
          </a:xfrm>
        </p:spPr>
        <p:txBody>
          <a:bodyPr/>
          <a:lstStyle/>
          <a:p>
            <a:r>
              <a:rPr lang="en-US" dirty="0"/>
              <a:t>Equipment Status </a:t>
            </a:r>
          </a:p>
          <a:p>
            <a:pPr lvl="1"/>
            <a:r>
              <a:rPr lang="en-US" dirty="0"/>
              <a:t>Is it working?</a:t>
            </a:r>
          </a:p>
          <a:p>
            <a:pPr lvl="1"/>
            <a:r>
              <a:rPr lang="en-US" dirty="0"/>
              <a:t>Is it available?</a:t>
            </a:r>
          </a:p>
          <a:p>
            <a:r>
              <a:rPr lang="en-US" dirty="0"/>
              <a:t>Currently staff member must talk to many different shops for updates</a:t>
            </a:r>
          </a:p>
          <a:p>
            <a:r>
              <a:rPr lang="en-US" dirty="0"/>
              <a:t>Status dashboard view can enable quick view and drill down of equipment status</a:t>
            </a:r>
          </a:p>
        </p:txBody>
      </p:sp>
      <p:sp>
        <p:nvSpPr>
          <p:cNvPr id="5" name="Footer Placeholder 4"/>
          <p:cNvSpPr>
            <a:spLocks noGrp="1"/>
          </p:cNvSpPr>
          <p:nvPr>
            <p:ph type="ftr" sz="quarter" idx="3"/>
          </p:nvPr>
        </p:nvSpPr>
        <p:spPr/>
        <p:txBody>
          <a:bodyPr/>
          <a:lstStyle/>
          <a:p>
            <a:pPr algn="l" eaLnBrk="0" fontAlgn="base" hangingPunct="0">
              <a:spcBef>
                <a:spcPct val="0"/>
              </a:spcBef>
              <a:buClr>
                <a:srgbClr val="FDAA03"/>
              </a:buClr>
            </a:pPr>
            <a:r>
              <a:rPr lang="en-US" b="1">
                <a:solidFill>
                  <a:prstClr val="black">
                    <a:lumMod val="50000"/>
                    <a:lumOff val="50000"/>
                  </a:prstClr>
                </a:solidFill>
              </a:rPr>
              <a:t>Approved for Public Release; Distribution Unlimited; Case Number 17-3309</a:t>
            </a:r>
            <a:endParaRPr lang="en-US" b="1" dirty="0">
              <a:solidFill>
                <a:prstClr val="black">
                  <a:lumMod val="50000"/>
                  <a:lumOff val="50000"/>
                </a:prstClr>
              </a:solidFill>
            </a:endParaRPr>
          </a:p>
        </p:txBody>
      </p:sp>
      <p:sp>
        <p:nvSpPr>
          <p:cNvPr id="6" name="TextBox 5"/>
          <p:cNvSpPr txBox="1"/>
          <p:nvPr/>
        </p:nvSpPr>
        <p:spPr>
          <a:xfrm>
            <a:off x="2221200" y="5404400"/>
            <a:ext cx="8153670" cy="105157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eaLnBrk="0" fontAlgn="base" hangingPunct="0">
              <a:spcBef>
                <a:spcPct val="0"/>
              </a:spcBef>
              <a:spcAft>
                <a:spcPts val="1000"/>
              </a:spcAft>
              <a:buClr>
                <a:srgbClr val="FDAA03"/>
              </a:buClr>
            </a:pPr>
            <a:r>
              <a:rPr lang="en-US" dirty="0">
                <a:solidFill>
                  <a:prstClr val="white"/>
                </a:solidFill>
                <a:latin typeface="Helvetica LT Std"/>
              </a:rPr>
              <a:t>The system shall allow the user to view information sources </a:t>
            </a:r>
            <a:r>
              <a:rPr lang="en-US" i="1" dirty="0">
                <a:solidFill>
                  <a:prstClr val="white"/>
                </a:solidFill>
                <a:latin typeface="Helvetica LT Std"/>
              </a:rPr>
              <a:t>to judge source reliability and promote calibrated trust. </a:t>
            </a:r>
            <a:endParaRPr lang="en-US" dirty="0">
              <a:solidFill>
                <a:prstClr val="white"/>
              </a:solidFill>
              <a:latin typeface="Helvetica LT Std"/>
            </a:endParaRPr>
          </a:p>
          <a:p>
            <a:pPr algn="ctr" eaLnBrk="0" fontAlgn="base" hangingPunct="0">
              <a:spcBef>
                <a:spcPct val="0"/>
              </a:spcBef>
              <a:spcAft>
                <a:spcPts val="1000"/>
              </a:spcAft>
              <a:buClr>
                <a:srgbClr val="FDAA03"/>
              </a:buClr>
            </a:pPr>
            <a:r>
              <a:rPr lang="en-US" dirty="0">
                <a:solidFill>
                  <a:prstClr val="white"/>
                </a:solidFill>
                <a:latin typeface="Helvetica LT Std"/>
              </a:rPr>
              <a:t>The system shall provide information about the certainty of information.  </a:t>
            </a:r>
          </a:p>
        </p:txBody>
      </p:sp>
      <p:sp>
        <p:nvSpPr>
          <p:cNvPr id="7" name="TextBox 6"/>
          <p:cNvSpPr txBox="1"/>
          <p:nvPr/>
        </p:nvSpPr>
        <p:spPr>
          <a:xfrm>
            <a:off x="8964141" y="1355086"/>
            <a:ext cx="2821459" cy="194668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eaLnBrk="0" fontAlgn="b" hangingPunct="0">
              <a:lnSpc>
                <a:spcPts val="2500"/>
              </a:lnSpc>
              <a:spcBef>
                <a:spcPct val="0"/>
              </a:spcBef>
              <a:spcAft>
                <a:spcPts val="600"/>
              </a:spcAft>
              <a:buClr>
                <a:srgbClr val="FDAA03"/>
              </a:buClr>
            </a:pPr>
            <a:r>
              <a:rPr lang="en-US" dirty="0">
                <a:solidFill>
                  <a:prstClr val="black"/>
                </a:solidFill>
                <a:latin typeface="Helvetica LT Std"/>
              </a:rPr>
              <a:t>Understand when and how much to trust an automation partner</a:t>
            </a:r>
            <a:endParaRPr lang="en-US" dirty="0">
              <a:solidFill>
                <a:prstClr val="black"/>
              </a:solidFill>
              <a:latin typeface="Calibri" panose="020F0502020204030204" pitchFamily="34" charset="0"/>
            </a:endParaRPr>
          </a:p>
          <a:p>
            <a:pPr marL="285750" indent="-285750" eaLnBrk="0" fontAlgn="base" hangingPunct="0">
              <a:spcBef>
                <a:spcPct val="0"/>
              </a:spcBef>
              <a:spcAft>
                <a:spcPts val="600"/>
              </a:spcAft>
              <a:buClr>
                <a:prstClr val="black"/>
              </a:buClr>
              <a:buFont typeface="Arial" panose="020B0604020202020204" pitchFamily="34" charset="0"/>
              <a:buChar char="•"/>
            </a:pPr>
            <a:r>
              <a:rPr lang="en-US" sz="1600" dirty="0">
                <a:solidFill>
                  <a:prstClr val="black"/>
                </a:solidFill>
                <a:latin typeface="Helvetica LT Std"/>
              </a:rPr>
              <a:t>Info sources</a:t>
            </a:r>
          </a:p>
          <a:p>
            <a:pPr marL="285750" indent="-285750" eaLnBrk="0" fontAlgn="base" hangingPunct="0">
              <a:spcBef>
                <a:spcPct val="0"/>
              </a:spcBef>
              <a:spcAft>
                <a:spcPts val="600"/>
              </a:spcAft>
              <a:buClr>
                <a:prstClr val="black"/>
              </a:buClr>
              <a:buFont typeface="Arial" panose="020B0604020202020204" pitchFamily="34" charset="0"/>
              <a:buChar char="•"/>
            </a:pPr>
            <a:r>
              <a:rPr lang="en-US" sz="1600" dirty="0">
                <a:solidFill>
                  <a:prstClr val="black"/>
                </a:solidFill>
                <a:latin typeface="Helvetica LT Std"/>
              </a:rPr>
              <a:t>Understand the automation/autonomy</a:t>
            </a:r>
            <a:endParaRPr lang="en-US" sz="1400" b="1" dirty="0">
              <a:solidFill>
                <a:prstClr val="black"/>
              </a:solidFill>
              <a:latin typeface="Helvetica LT Std"/>
              <a:ea typeface="Verdana" pitchFamily="34" charset="0"/>
              <a:cs typeface="Verdana" pitchFamily="34" charset="0"/>
            </a:endParaRP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3950" t="963" r="63793" b="40439"/>
          <a:stretch/>
        </p:blipFill>
        <p:spPr bwMode="auto">
          <a:xfrm rot="5400000">
            <a:off x="8517046" y="2043131"/>
            <a:ext cx="1917197" cy="4619911"/>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939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972800" cy="868362"/>
          </a:xfrm>
        </p:spPr>
        <p:txBody>
          <a:bodyPr/>
          <a:lstStyle/>
          <a:p>
            <a:r>
              <a:rPr lang="en-US" dirty="0"/>
              <a:t>Unpacking Calibrated Trust</a:t>
            </a:r>
          </a:p>
        </p:txBody>
      </p:sp>
      <p:sp>
        <p:nvSpPr>
          <p:cNvPr id="3" name="Content Placeholder 2"/>
          <p:cNvSpPr>
            <a:spLocks noGrp="1"/>
          </p:cNvSpPr>
          <p:nvPr>
            <p:ph idx="1"/>
          </p:nvPr>
        </p:nvSpPr>
        <p:spPr/>
        <p:txBody>
          <a:bodyPr>
            <a:normAutofit fontScale="92500" lnSpcReduction="10000"/>
          </a:bodyPr>
          <a:lstStyle/>
          <a:p>
            <a:r>
              <a:rPr lang="en-US" dirty="0"/>
              <a:t>Considering renaming it “Calibrated Reliance” to focus more on the </a:t>
            </a:r>
            <a:r>
              <a:rPr lang="en-US" dirty="0">
                <a:solidFill>
                  <a:srgbClr val="0070C0"/>
                </a:solidFill>
              </a:rPr>
              <a:t>operator’s </a:t>
            </a:r>
            <a:r>
              <a:rPr lang="en-US" i="1" dirty="0"/>
              <a:t>behavior</a:t>
            </a:r>
            <a:r>
              <a:rPr lang="en-US" dirty="0"/>
              <a:t> of using the automation/autonomy as opposed to the operator’s “</a:t>
            </a:r>
            <a:r>
              <a:rPr lang="en-US" i="1" dirty="0"/>
              <a:t>feelings</a:t>
            </a:r>
            <a:r>
              <a:rPr lang="en-US" dirty="0"/>
              <a:t>” about the technology</a:t>
            </a:r>
          </a:p>
          <a:p>
            <a:r>
              <a:rPr lang="en-US" dirty="0"/>
              <a:t>Help the user to understand when and how much to trust the </a:t>
            </a:r>
            <a:r>
              <a:rPr lang="en-US" dirty="0">
                <a:solidFill>
                  <a:srgbClr val="0070C0"/>
                </a:solidFill>
              </a:rPr>
              <a:t>automation/autonomy </a:t>
            </a:r>
          </a:p>
          <a:p>
            <a:pPr lvl="1"/>
            <a:r>
              <a:rPr lang="en-US" dirty="0"/>
              <a:t>It’s not about increasing trust in the </a:t>
            </a:r>
            <a:r>
              <a:rPr lang="en-US" dirty="0">
                <a:solidFill>
                  <a:srgbClr val="0070C0"/>
                </a:solidFill>
              </a:rPr>
              <a:t>automation/autonomy </a:t>
            </a:r>
          </a:p>
          <a:p>
            <a:r>
              <a:rPr lang="en-US" dirty="0"/>
              <a:t>Clarify for users – when automation can be relied upon</a:t>
            </a:r>
          </a:p>
          <a:p>
            <a:pPr lvl="1"/>
            <a:r>
              <a:rPr lang="en-US" dirty="0"/>
              <a:t>when more oversight is needed</a:t>
            </a:r>
          </a:p>
          <a:p>
            <a:pPr lvl="1"/>
            <a:r>
              <a:rPr lang="en-US" dirty="0"/>
              <a:t>when performance is unacceptable</a:t>
            </a:r>
          </a:p>
          <a:p>
            <a:r>
              <a:rPr lang="en-US" dirty="0"/>
              <a:t> Consider impact of false alarm rates</a:t>
            </a:r>
            <a:endParaRPr lang="en-US" baseline="30000" dirty="0"/>
          </a:p>
          <a:p>
            <a:pPr lvl="1"/>
            <a:r>
              <a:rPr lang="en-US" dirty="0"/>
              <a:t>Trust budget (Auto-Ground Collision Avoidance System as an example)</a:t>
            </a:r>
          </a:p>
          <a:p>
            <a:r>
              <a:rPr lang="en-US" dirty="0"/>
              <a:t>To calibrate trust, provide information on:</a:t>
            </a:r>
          </a:p>
          <a:p>
            <a:pPr lvl="1"/>
            <a:r>
              <a:rPr lang="en-US" dirty="0"/>
              <a:t>source of reliability</a:t>
            </a:r>
          </a:p>
          <a:p>
            <a:pPr lvl="1"/>
            <a:r>
              <a:rPr lang="en-US" dirty="0"/>
              <a:t>source of diagnostic information</a:t>
            </a:r>
          </a:p>
          <a:p>
            <a:pPr lvl="1"/>
            <a:r>
              <a:rPr lang="en-US" dirty="0"/>
              <a:t>credibility</a:t>
            </a:r>
          </a:p>
          <a:p>
            <a:endParaRPr lang="en-US" dirty="0"/>
          </a:p>
        </p:txBody>
      </p:sp>
      <p:sp>
        <p:nvSpPr>
          <p:cNvPr id="5" name="Footer Placeholder 4"/>
          <p:cNvSpPr>
            <a:spLocks noGrp="1"/>
          </p:cNvSpPr>
          <p:nvPr>
            <p:ph type="ftr" sz="quarter" idx="3"/>
          </p:nvPr>
        </p:nvSpPr>
        <p:spPr>
          <a:xfrm>
            <a:off x="827315" y="6594601"/>
            <a:ext cx="7776747" cy="221835"/>
          </a:xfrm>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Tree>
    <p:extLst>
      <p:ext uri="{BB962C8B-B14F-4D97-AF65-F5344CB8AC3E}">
        <p14:creationId xmlns:p14="http://schemas.microsoft.com/office/powerpoint/2010/main" val="419252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Exploring the Solution Space example: Army Battalion Staff Planning</a:t>
            </a:r>
          </a:p>
        </p:txBody>
      </p:sp>
      <p:sp>
        <p:nvSpPr>
          <p:cNvPr id="3" name="Content Placeholder 2"/>
          <p:cNvSpPr>
            <a:spLocks noGrp="1"/>
          </p:cNvSpPr>
          <p:nvPr>
            <p:ph idx="1"/>
          </p:nvPr>
        </p:nvSpPr>
        <p:spPr>
          <a:xfrm>
            <a:off x="925975" y="1447801"/>
            <a:ext cx="6652837" cy="2922668"/>
          </a:xfrm>
        </p:spPr>
        <p:txBody>
          <a:bodyPr>
            <a:noAutofit/>
          </a:bodyPr>
          <a:lstStyle/>
          <a:p>
            <a:r>
              <a:rPr lang="en-US" dirty="0"/>
              <a:t>Downed aircraft example: </a:t>
            </a:r>
          </a:p>
          <a:p>
            <a:pPr lvl="1"/>
            <a:r>
              <a:rPr lang="en-US" b="0" dirty="0"/>
              <a:t>Time distance analysis </a:t>
            </a:r>
          </a:p>
          <a:p>
            <a:r>
              <a:rPr lang="en-US" dirty="0"/>
              <a:t>Does it take into account …</a:t>
            </a:r>
          </a:p>
          <a:p>
            <a:pPr lvl="1"/>
            <a:r>
              <a:rPr lang="en-US" sz="1800" dirty="0"/>
              <a:t>Weather, this bridge, this terrain</a:t>
            </a:r>
          </a:p>
          <a:p>
            <a:pPr lvl="1"/>
            <a:r>
              <a:rPr lang="en-US" sz="1800" dirty="0"/>
              <a:t>Slopes, go/no-go areas</a:t>
            </a:r>
          </a:p>
          <a:p>
            <a:pPr lvl="1"/>
            <a:r>
              <a:rPr lang="en-US" sz="1800" dirty="0"/>
              <a:t>Impact of elevation on aircraft</a:t>
            </a:r>
          </a:p>
          <a:p>
            <a:pPr lvl="1"/>
            <a:r>
              <a:rPr lang="en-US" sz="1800" dirty="0"/>
              <a:t>Unit type (light, dismounted)</a:t>
            </a:r>
          </a:p>
          <a:p>
            <a:pPr lvl="1"/>
            <a:r>
              <a:rPr lang="en-US" sz="1800" dirty="0"/>
              <a:t>Road width</a:t>
            </a:r>
          </a:p>
        </p:txBody>
      </p:sp>
      <p:sp>
        <p:nvSpPr>
          <p:cNvPr id="5" name="Footer Placeholder 4"/>
          <p:cNvSpPr>
            <a:spLocks noGrp="1"/>
          </p:cNvSpPr>
          <p:nvPr>
            <p:ph type="ftr" sz="quarter" idx="3"/>
          </p:nvPr>
        </p:nvSpPr>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sp>
        <p:nvSpPr>
          <p:cNvPr id="6" name="TextBox 5"/>
          <p:cNvSpPr txBox="1"/>
          <p:nvPr/>
        </p:nvSpPr>
        <p:spPr>
          <a:xfrm>
            <a:off x="1781266" y="5483926"/>
            <a:ext cx="815367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The automation shall allow a human to input information that wasn’t initially taken into account by the algorithms </a:t>
            </a:r>
            <a:r>
              <a:rPr lang="en-US" i="1" dirty="0"/>
              <a:t>so the algorithm can incorporate new information or expertise of the human. </a:t>
            </a:r>
            <a:endParaRPr lang="en-US" sz="1600" dirty="0">
              <a:ea typeface="Verdana" pitchFamily="34" charset="0"/>
              <a:cs typeface="Verdana" pitchFamily="34" charset="0"/>
            </a:endParaRPr>
          </a:p>
        </p:txBody>
      </p:sp>
      <p:sp>
        <p:nvSpPr>
          <p:cNvPr id="7" name="TextBox 6"/>
          <p:cNvSpPr txBox="1"/>
          <p:nvPr/>
        </p:nvSpPr>
        <p:spPr>
          <a:xfrm>
            <a:off x="8772389" y="1541474"/>
            <a:ext cx="2821459" cy="184665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spcAft>
                <a:spcPts val="600"/>
              </a:spcAft>
            </a:pPr>
            <a:r>
              <a:rPr lang="en-US" dirty="0">
                <a:solidFill>
                  <a:schemeClr val="tx1"/>
                </a:solidFill>
                <a:latin typeface="+mj-lt"/>
              </a:rPr>
              <a:t>Leverage multiple views, knowledge, and solutions to jointly understand solution space</a:t>
            </a:r>
          </a:p>
          <a:p>
            <a:pPr marL="285750" indent="-285750">
              <a:spcAft>
                <a:spcPts val="600"/>
              </a:spcAft>
              <a:buClr>
                <a:schemeClr val="tx1"/>
              </a:buClr>
              <a:buFont typeface="Arial" panose="020B0604020202020204" pitchFamily="34" charset="0"/>
              <a:buChar char="•"/>
            </a:pPr>
            <a:r>
              <a:rPr lang="en-US" sz="1600" dirty="0">
                <a:solidFill>
                  <a:schemeClr val="tx1"/>
                </a:solidFill>
                <a:latin typeface="+mj-lt"/>
              </a:rPr>
              <a:t>Solution Generation</a:t>
            </a:r>
          </a:p>
          <a:p>
            <a:pPr marL="285750" indent="-285750">
              <a:spcAft>
                <a:spcPts val="600"/>
              </a:spcAft>
              <a:buClr>
                <a:schemeClr val="tx1"/>
              </a:buClr>
              <a:buFont typeface="Arial" panose="020B0604020202020204" pitchFamily="34" charset="0"/>
              <a:buChar char="•"/>
            </a:pPr>
            <a:r>
              <a:rPr lang="en-US" sz="1600" dirty="0">
                <a:solidFill>
                  <a:schemeClr val="tx1"/>
                </a:solidFill>
                <a:latin typeface="+mj-lt"/>
              </a:rPr>
              <a:t>Solution Evaluation</a:t>
            </a:r>
            <a:endParaRPr lang="en-US" sz="1400" dirty="0">
              <a:solidFill>
                <a:schemeClr val="tx1"/>
              </a:solidFill>
              <a:latin typeface="+mj-lt"/>
              <a:ea typeface="Verdana" pitchFamily="34" charset="0"/>
              <a:cs typeface="Verdana" pitchFamily="34" charset="0"/>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3950" t="963" r="63793" b="40439"/>
          <a:stretch/>
        </p:blipFill>
        <p:spPr bwMode="auto">
          <a:xfrm rot="5400000">
            <a:off x="8325294" y="2130448"/>
            <a:ext cx="1917197" cy="4619911"/>
          </a:xfrm>
          <a:prstGeom prst="rect">
            <a:avLst/>
          </a:prstGeom>
          <a:noFill/>
          <a:ln>
            <a:noFill/>
          </a:ln>
          <a:effectLst>
            <a:outerShdw blurRad="50800" dist="38100" dir="2700000" algn="tl" rotWithShape="0">
              <a:prstClr val="black">
                <a:alpha val="40000"/>
              </a:prstClr>
            </a:outerShdw>
          </a:effectLst>
        </p:spPr>
      </p:pic>
      <p:sp>
        <p:nvSpPr>
          <p:cNvPr id="9" name="Content Placeholder 2"/>
          <p:cNvSpPr txBox="1">
            <a:spLocks/>
          </p:cNvSpPr>
          <p:nvPr/>
        </p:nvSpPr>
        <p:spPr>
          <a:xfrm>
            <a:off x="925974" y="4328111"/>
            <a:ext cx="5096454" cy="1154423"/>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Helvetica LT Std" pitchFamily="34" charset="0"/>
                <a:ea typeface="Verdana" pitchFamily="34" charset="0"/>
                <a:cs typeface="Verdana"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Helvetica LT Std" pitchFamily="34" charset="0"/>
                <a:ea typeface="Verdana" pitchFamily="34" charset="0"/>
                <a:cs typeface="Verdana"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Helvetica LT Std"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pPr>
            <a:r>
              <a:rPr lang="en-US" dirty="0"/>
              <a:t>Is it a “best case scenario” estimate?</a:t>
            </a:r>
          </a:p>
          <a:p>
            <a:pPr fontAlgn="auto">
              <a:lnSpc>
                <a:spcPct val="100000"/>
              </a:lnSpc>
            </a:pPr>
            <a:endParaRPr lang="en-US" dirty="0"/>
          </a:p>
        </p:txBody>
      </p:sp>
    </p:spTree>
    <p:extLst>
      <p:ext uri="{BB962C8B-B14F-4D97-AF65-F5344CB8AC3E}">
        <p14:creationId xmlns:p14="http://schemas.microsoft.com/office/powerpoint/2010/main" val="87163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972800" cy="868362"/>
          </a:xfrm>
        </p:spPr>
        <p:txBody>
          <a:bodyPr/>
          <a:lstStyle/>
          <a:p>
            <a:r>
              <a:rPr lang="en-US" dirty="0"/>
              <a:t>Conclusions</a:t>
            </a:r>
          </a:p>
        </p:txBody>
      </p:sp>
      <p:sp>
        <p:nvSpPr>
          <p:cNvPr id="3" name="Content Placeholder 2"/>
          <p:cNvSpPr>
            <a:spLocks noGrp="1"/>
          </p:cNvSpPr>
          <p:nvPr>
            <p:ph idx="1"/>
          </p:nvPr>
        </p:nvSpPr>
        <p:spPr>
          <a:xfrm>
            <a:off x="812800" y="1447800"/>
            <a:ext cx="9193349" cy="4678363"/>
          </a:xfrm>
        </p:spPr>
        <p:txBody>
          <a:bodyPr/>
          <a:lstStyle/>
          <a:p>
            <a:r>
              <a:rPr lang="en-US" dirty="0"/>
              <a:t>Human machine teaming is much more than trust, or even calibrated trust</a:t>
            </a:r>
          </a:p>
          <a:p>
            <a:pPr lvl="1"/>
            <a:r>
              <a:rPr lang="en-US" dirty="0"/>
              <a:t>Applied research offers guidance for HMT Systems Engineering</a:t>
            </a:r>
          </a:p>
          <a:p>
            <a:pPr lvl="1"/>
            <a:r>
              <a:rPr lang="en-US" dirty="0"/>
              <a:t>Rich conceptual framework for tailoring findings to specific domains</a:t>
            </a:r>
          </a:p>
          <a:p>
            <a:pPr lvl="1"/>
            <a:endParaRPr lang="en-US" dirty="0"/>
          </a:p>
          <a:p>
            <a:r>
              <a:rPr lang="en-US" dirty="0"/>
              <a:t>Calibrated trust example: </a:t>
            </a:r>
            <a:r>
              <a:rPr lang="en-US" dirty="0">
                <a:solidFill>
                  <a:srgbClr val="0070C0"/>
                </a:solidFill>
              </a:rPr>
              <a:t>human </a:t>
            </a:r>
            <a:r>
              <a:rPr lang="en-US" dirty="0"/>
              <a:t>behavior of the autonomy vs feelings about the autonomy</a:t>
            </a:r>
          </a:p>
          <a:p>
            <a:endParaRPr lang="en-US" dirty="0"/>
          </a:p>
          <a:p>
            <a:r>
              <a:rPr lang="en-US" dirty="0"/>
              <a:t>Automation/Autonomy can be observable, a team player, and augment cognition if designed to do so within systems engineering process</a:t>
            </a:r>
          </a:p>
        </p:txBody>
      </p:sp>
      <p:sp>
        <p:nvSpPr>
          <p:cNvPr id="5" name="Footer Placeholder 4"/>
          <p:cNvSpPr>
            <a:spLocks noGrp="1"/>
          </p:cNvSpPr>
          <p:nvPr>
            <p:ph type="ftr" sz="quarter" idx="3"/>
          </p:nvPr>
        </p:nvSpPr>
        <p:spPr>
          <a:xfrm>
            <a:off x="827315" y="6594601"/>
            <a:ext cx="7776747" cy="221835"/>
          </a:xfrm>
        </p:spPr>
        <p:txBody>
          <a:bodyPr/>
          <a:lstStyle/>
          <a:p>
            <a:pPr algn="l"/>
            <a:r>
              <a:rPr lang="en-US">
                <a:solidFill>
                  <a:schemeClr val="tx1">
                    <a:lumMod val="50000"/>
                    <a:lumOff val="50000"/>
                  </a:schemeClr>
                </a:solidFill>
              </a:rPr>
              <a:t>Approved for Public Release; Distribution Unlimited; Case Number 17-3309</a:t>
            </a:r>
            <a:endParaRPr lang="en-US" dirty="0">
              <a:solidFill>
                <a:schemeClr val="tx1">
                  <a:lumMod val="50000"/>
                  <a:lumOff val="50000"/>
                </a:schemeClr>
              </a:solidFill>
            </a:endParaRPr>
          </a:p>
        </p:txBody>
      </p:sp>
      <p:pic>
        <p:nvPicPr>
          <p:cNvPr id="6" name="Picture 5"/>
          <p:cNvPicPr>
            <a:picLocks noChangeAspect="1"/>
          </p:cNvPicPr>
          <p:nvPr/>
        </p:nvPicPr>
        <p:blipFill>
          <a:blip r:embed="rId3"/>
          <a:stretch>
            <a:fillRect/>
          </a:stretch>
        </p:blipFill>
        <p:spPr>
          <a:xfrm>
            <a:off x="10006148" y="1447800"/>
            <a:ext cx="1925313" cy="4391297"/>
          </a:xfrm>
          <a:prstGeom prst="rect">
            <a:avLst/>
          </a:prstGeom>
        </p:spPr>
      </p:pic>
    </p:spTree>
    <p:extLst>
      <p:ext uri="{BB962C8B-B14F-4D97-AF65-F5344CB8AC3E}">
        <p14:creationId xmlns:p14="http://schemas.microsoft.com/office/powerpoint/2010/main" val="2788790819"/>
      </p:ext>
    </p:extLst>
  </p:cSld>
  <p:clrMapOvr>
    <a:masterClrMapping/>
  </p:clrMapOvr>
</p:sld>
</file>

<file path=ppt/theme/theme1.xml><?xml version="1.0" encoding="utf-8"?>
<a:theme xmlns:a="http://schemas.openxmlformats.org/drawingml/2006/main" name="mitrebriefing">
  <a:themeElements>
    <a:clrScheme name="MITRE Corporate Colors">
      <a:dk1>
        <a:sysClr val="windowText" lastClr="000000"/>
      </a:dk1>
      <a:lt1>
        <a:sysClr val="window" lastClr="FFFFFF"/>
      </a:lt1>
      <a:dk2>
        <a:srgbClr val="005B94"/>
      </a:dk2>
      <a:lt2>
        <a:srgbClr val="FFFFFF"/>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MITRE_Briefing_Template_4x3.potx [Read-Only]" id="{623D43DD-889D-441E-B5CA-2E5F210B4CEE}" vid="{6B3E5811-F256-48DD-AB8C-FBFF2797D872}"/>
    </a:ext>
  </a:extLst>
</a:theme>
</file>

<file path=ppt/theme/theme2.xml><?xml version="1.0" encoding="utf-8"?>
<a:theme xmlns:a="http://schemas.openxmlformats.org/drawingml/2006/main" name="mitre-briefing-template-2012-wcentername">
  <a:themeElements>
    <a:clrScheme name="MITRE Corporate Colors">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00FF"/>
      </a:hlink>
      <a:folHlink>
        <a:srgbClr val="800080"/>
      </a:folHlink>
    </a:clrScheme>
    <a:fontScheme name="MITRE Corporate Fonts">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ITRE Work" ma:contentTypeID="0x010100CCAF2C57FE97B24AB88146124E44061300477A15D381FDE9438EEB052EF9E9B761" ma:contentTypeVersion="7" ma:contentTypeDescription="Materials and documents that contain MITRE authored content and other content directly attributable to MITRE and its work" ma:contentTypeScope="" ma:versionID="9f167ae214e8c3a5b81acc63078ff952">
  <xsd:schema xmlns:xsd="http://www.w3.org/2001/XMLSchema" xmlns:xs="http://www.w3.org/2001/XMLSchema" xmlns:p="http://schemas.microsoft.com/office/2006/metadata/properties" xmlns:ns1="http://schemas.microsoft.com/sharepoint/v3" xmlns:ns2="http://schemas.microsoft.com/sharepoint/v3/fields" xmlns:ns3="24634840-c1e0-417e-8802-ce8c3067048a" targetNamespace="http://schemas.microsoft.com/office/2006/metadata/properties" ma:root="true" ma:fieldsID="229a250f4b9a9a68e8f92904c78d5879" ns1:_="" ns2:_="" ns3:_="">
    <xsd:import namespace="http://schemas.microsoft.com/sharepoint/v3"/>
    <xsd:import namespace="http://schemas.microsoft.com/sharepoint/v3/fields"/>
    <xsd:import namespace="24634840-c1e0-417e-8802-ce8c3067048a"/>
    <xsd:element name="properties">
      <xsd:complexType>
        <xsd:sequence>
          <xsd:element name="documentManagement">
            <xsd:complexType>
              <xsd:all>
                <xsd:element ref="ns2:_Contributor" minOccurs="0"/>
                <xsd:element ref="ns1:MITRE_x0020_Sensitivity"/>
                <xsd:element ref="ns1:Release_x0020_Statement"/>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634840-c1e0-417e-8802-ce8c3067048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_Contributor xmlns="http://schemas.microsoft.com/sharepoint/v3/fields">Cindy Dominguez, Nick Kasdaglis</_Contributor>
    <Release_x0020_Statement xmlns="http://schemas.microsoft.com/sharepoint/v3">Approved for Public Release</Release_x0020_Statement>
  </documentManagement>
</p:properties>
</file>

<file path=customXml/itemProps1.xml><?xml version="1.0" encoding="utf-8"?>
<ds:datastoreItem xmlns:ds="http://schemas.openxmlformats.org/officeDocument/2006/customXml" ds:itemID="{9010D997-E510-4CC3-99A9-6729C3C62A6C}">
  <ds:schemaRefs>
    <ds:schemaRef ds:uri="http://schemas.microsoft.com/sharepoint/v3/contenttype/forms"/>
  </ds:schemaRefs>
</ds:datastoreItem>
</file>

<file path=customXml/itemProps2.xml><?xml version="1.0" encoding="utf-8"?>
<ds:datastoreItem xmlns:ds="http://schemas.openxmlformats.org/officeDocument/2006/customXml" ds:itemID="{D923D97A-4A0B-4223-ADC4-393429129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24634840-c1e0-417e-8802-ce8c30670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2B7DA6-4BA5-4BC6-98AA-A8D3878F14C0}">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24634840-c1e0-417e-8802-ce8c3067048a"/>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6220</TotalTime>
  <Words>2179</Words>
  <Application>Microsoft Office PowerPoint</Application>
  <PresentationFormat>Widescreen</PresentationFormat>
  <Paragraphs>230</Paragraphs>
  <Slides>17</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Helvetica LT Std</vt:lpstr>
      <vt:lpstr>MITRE</vt:lpstr>
      <vt:lpstr>Times New Roman</vt:lpstr>
      <vt:lpstr>Trebuchet MS</vt:lpstr>
      <vt:lpstr>Verdana</vt:lpstr>
      <vt:lpstr>Wingdings</vt:lpstr>
      <vt:lpstr>mitrebriefing</vt:lpstr>
      <vt:lpstr>mitre-briefing-template-2012-wcentername</vt:lpstr>
      <vt:lpstr>Human-Machine Teaming: Calibrated Trust and Much More!</vt:lpstr>
      <vt:lpstr>Human-Machine Teams:  The Next Frontier for Civil &amp; Military Systems</vt:lpstr>
      <vt:lpstr>Old Wine in New Bottles</vt:lpstr>
      <vt:lpstr>HMT Systems Engineering Research</vt:lpstr>
      <vt:lpstr>Defining Requirements for HMT Systems Engineering</vt:lpstr>
      <vt:lpstr>Calibrated Trust Example: Army Battalion Staff Planning</vt:lpstr>
      <vt:lpstr>Unpacking Calibrated Trust</vt:lpstr>
      <vt:lpstr>Exploring the Solution Space example: Army Battalion Staff Planning</vt:lpstr>
      <vt:lpstr>Conclusions</vt:lpstr>
      <vt:lpstr>Backup Slides</vt:lpstr>
      <vt:lpstr>General Calibrated Trust Requirements</vt:lpstr>
      <vt:lpstr>Unpacking Calibrated Trust</vt:lpstr>
      <vt:lpstr>Cited References</vt:lpstr>
      <vt:lpstr>Army Automated Planning Framework Background</vt:lpstr>
      <vt:lpstr>Knowledge Audit for HMT: Sample Questions</vt:lpstr>
      <vt:lpstr>Knowledge Audit for HMT: Sample Questions</vt:lpstr>
      <vt:lpstr>Heuristic Evaluation Questionnaire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Schwartz, Charlene</dc:creator>
  <cp:lastModifiedBy>Lysa Olimpo</cp:lastModifiedBy>
  <cp:revision>208</cp:revision>
  <cp:lastPrinted>2017-11-16T20:16:25Z</cp:lastPrinted>
  <dcterms:created xsi:type="dcterms:W3CDTF">2017-06-21T22:55:59Z</dcterms:created>
  <dcterms:modified xsi:type="dcterms:W3CDTF">2017-11-17T18:41:47Z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0x010100CCAF2C57FE97B24AB88146124E44061300477A15D381FDE9438EEB052EF9E9B761</vt:lpwstr>
  </property>
</Properties>
</file>