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56" r:id="rId5"/>
    <p:sldId id="263" r:id="rId6"/>
    <p:sldId id="299" r:id="rId7"/>
    <p:sldId id="265" r:id="rId8"/>
    <p:sldId id="266" r:id="rId9"/>
    <p:sldId id="268" r:id="rId10"/>
    <p:sldId id="301" r:id="rId11"/>
    <p:sldId id="302" r:id="rId12"/>
    <p:sldId id="303" r:id="rId13"/>
    <p:sldId id="304" r:id="rId14"/>
    <p:sldId id="307" r:id="rId15"/>
    <p:sldId id="275" r:id="rId16"/>
    <p:sldId id="280" r:id="rId17"/>
    <p:sldId id="278" r:id="rId18"/>
    <p:sldId id="29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84146" autoAdjust="0"/>
  </p:normalViewPr>
  <p:slideViewPr>
    <p:cSldViewPr snapToGrid="0" showGuides="1">
      <p:cViewPr varScale="1">
        <p:scale>
          <a:sx n="57" d="100"/>
          <a:sy n="57" d="100"/>
        </p:scale>
        <p:origin x="1428" y="40"/>
      </p:cViewPr>
      <p:guideLst>
        <p:guide orient="horz" pos="4272"/>
        <p:guide pos="1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F836069A-A6B1-4E87-BBB4-B6FE31429088}" type="datetimeFigureOut">
              <a:rPr lang="en-US" smtClean="0"/>
              <a:t>11/17/2017</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8427C722-BF87-4C95-B65C-CB0B14EC9F2A}" type="slidenum">
              <a:rPr lang="en-US" smtClean="0"/>
              <a:t>‹#›</a:t>
            </a:fld>
            <a:endParaRPr lang="en-US"/>
          </a:p>
        </p:txBody>
      </p:sp>
    </p:spTree>
    <p:extLst>
      <p:ext uri="{BB962C8B-B14F-4D97-AF65-F5344CB8AC3E}">
        <p14:creationId xmlns:p14="http://schemas.microsoft.com/office/powerpoint/2010/main" val="381708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a:t>
            </a:r>
            <a:r>
              <a:rPr lang="en-US" baseline="0" dirty="0"/>
              <a:t> my name is </a:t>
            </a:r>
            <a:r>
              <a:rPr lang="en-US" dirty="0"/>
              <a:t>John Helleberg and</a:t>
            </a:r>
            <a:r>
              <a:rPr lang="en-US" baseline="0" dirty="0"/>
              <a:t> I will be introducing you to the Digital Copilot concept.  </a:t>
            </a:r>
            <a:endParaRPr lang="en-US" dirty="0"/>
          </a:p>
          <a:p>
            <a:endParaRPr lang="en-US" dirty="0"/>
          </a:p>
        </p:txBody>
      </p:sp>
      <p:sp>
        <p:nvSpPr>
          <p:cNvPr id="4" name="Slide Number Placeholder 3"/>
          <p:cNvSpPr>
            <a:spLocks noGrp="1"/>
          </p:cNvSpPr>
          <p:nvPr>
            <p:ph type="sldNum" sz="quarter" idx="10"/>
          </p:nvPr>
        </p:nvSpPr>
        <p:spPr/>
        <p:txBody>
          <a:bodyPr/>
          <a:lstStyle/>
          <a:p>
            <a:fld id="{8427C722-BF87-4C95-B65C-CB0B14EC9F2A}" type="slidenum">
              <a:rPr lang="en-US" smtClean="0"/>
              <a:t>1</a:t>
            </a:fld>
            <a:endParaRPr lang="en-US"/>
          </a:p>
        </p:txBody>
      </p:sp>
    </p:spTree>
    <p:extLst>
      <p:ext uri="{BB962C8B-B14F-4D97-AF65-F5344CB8AC3E}">
        <p14:creationId xmlns:p14="http://schemas.microsoft.com/office/powerpoint/2010/main" val="193533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developed </a:t>
            </a:r>
            <a:r>
              <a:rPr lang="en-US" b="1" dirty="0"/>
              <a:t>25 unique features… </a:t>
            </a:r>
            <a:r>
              <a:rPr lang="en-US" dirty="0"/>
              <a:t>core set of </a:t>
            </a:r>
            <a:r>
              <a:rPr lang="en-US" b="1" dirty="0"/>
              <a:t>algorithms (intent)… </a:t>
            </a:r>
            <a:r>
              <a:rPr lang="en-US" dirty="0"/>
              <a:t>and </a:t>
            </a:r>
            <a:r>
              <a:rPr lang="en-US" b="1" dirty="0"/>
              <a:t>intuitive way to interact</a:t>
            </a:r>
            <a:r>
              <a:rPr lang="en-US" dirty="0"/>
              <a:t>. </a:t>
            </a:r>
          </a:p>
          <a:p>
            <a:endParaRPr lang="en-US" dirty="0"/>
          </a:p>
          <a:p>
            <a:r>
              <a:rPr lang="en-US" b="1" dirty="0"/>
              <a:t>Ultimate goal… transfer DCOP</a:t>
            </a:r>
            <a:r>
              <a:rPr lang="en-US" b="1" baseline="0" dirty="0"/>
              <a:t> </a:t>
            </a:r>
            <a:r>
              <a:rPr lang="en-US" b="1" dirty="0"/>
              <a:t>to industry… </a:t>
            </a:r>
          </a:p>
          <a:p>
            <a:r>
              <a:rPr lang="en-US" b="1" dirty="0"/>
              <a:t>in order </a:t>
            </a:r>
            <a:r>
              <a:rPr lang="en-US" dirty="0"/>
              <a:t>to have </a:t>
            </a:r>
            <a:r>
              <a:rPr lang="en-US" b="1" dirty="0"/>
              <a:t>impact </a:t>
            </a:r>
            <a:r>
              <a:rPr lang="en-US" dirty="0"/>
              <a:t>on safety… </a:t>
            </a:r>
            <a:r>
              <a:rPr lang="en-US" b="1" dirty="0"/>
              <a:t>technology needs to be integrated </a:t>
            </a:r>
            <a:r>
              <a:rPr lang="en-US" dirty="0"/>
              <a:t>into systems </a:t>
            </a:r>
            <a:r>
              <a:rPr lang="en-US" b="1" dirty="0"/>
              <a:t>pilots use</a:t>
            </a:r>
            <a:r>
              <a:rPr lang="en-US" b="1" baseline="0" dirty="0"/>
              <a:t> </a:t>
            </a:r>
            <a:r>
              <a:rPr lang="en-US" dirty="0"/>
              <a:t>today. </a:t>
            </a:r>
          </a:p>
          <a:p>
            <a:endParaRPr lang="en-US" dirty="0"/>
          </a:p>
          <a:p>
            <a:r>
              <a:rPr lang="en-US" dirty="0"/>
              <a:t>Also note, </a:t>
            </a:r>
            <a:r>
              <a:rPr lang="en-US" b="1" dirty="0"/>
              <a:t>DCOP concepts… portable devices</a:t>
            </a:r>
            <a:r>
              <a:rPr lang="en-US" dirty="0"/>
              <a:t>, </a:t>
            </a:r>
            <a:r>
              <a:rPr lang="en-US" b="1" dirty="0"/>
              <a:t>avionics of the future</a:t>
            </a:r>
            <a:r>
              <a:rPr lang="en-US" dirty="0"/>
              <a:t>, or even </a:t>
            </a:r>
            <a:r>
              <a:rPr lang="en-US" b="1" dirty="0"/>
              <a:t>scale up </a:t>
            </a:r>
            <a:r>
              <a:rPr lang="en-US" dirty="0"/>
              <a:t>to </a:t>
            </a:r>
            <a:r>
              <a:rPr lang="en-US" b="1" dirty="0"/>
              <a:t>support crewed operations</a:t>
            </a:r>
            <a:r>
              <a:rPr lang="en-US" dirty="0"/>
              <a:t>. </a:t>
            </a:r>
          </a:p>
          <a:p>
            <a:endParaRPr lang="en-US" dirty="0"/>
          </a:p>
          <a:p>
            <a:r>
              <a:rPr lang="en-US" dirty="0"/>
              <a:t>Next I would like to show you a </a:t>
            </a:r>
            <a:r>
              <a:rPr lang="en-US" b="1" dirty="0"/>
              <a:t>brief</a:t>
            </a:r>
            <a:r>
              <a:rPr lang="en-US" b="1" baseline="0" dirty="0"/>
              <a:t> video </a:t>
            </a:r>
            <a:r>
              <a:rPr lang="en-US" baseline="0" dirty="0"/>
              <a:t>that describes the concept and shows some of the features.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(Only if asked) MITRE charges</a:t>
            </a:r>
            <a:r>
              <a:rPr lang="en-US" i="1" baseline="0" dirty="0"/>
              <a:t> a </a:t>
            </a:r>
            <a:r>
              <a:rPr lang="en-US" b="1" i="1" baseline="0" dirty="0"/>
              <a:t>small fee </a:t>
            </a:r>
            <a:r>
              <a:rPr lang="en-US" i="1" baseline="0" dirty="0"/>
              <a:t>to </a:t>
            </a:r>
            <a:r>
              <a:rPr lang="en-US" b="1" i="1" baseline="0" dirty="0"/>
              <a:t>defray administrative costs </a:t>
            </a:r>
            <a:r>
              <a:rPr lang="en-US" i="1" baseline="0" dirty="0"/>
              <a:t>associated with </a:t>
            </a:r>
            <a:r>
              <a:rPr lang="en-US" b="1" i="1" baseline="0" dirty="0"/>
              <a:t>Tech Transfer</a:t>
            </a:r>
            <a:r>
              <a:rPr lang="en-US" b="1" i="1"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10</a:t>
            </a:fld>
            <a:endParaRPr lang="en-US"/>
          </a:p>
        </p:txBody>
      </p:sp>
    </p:spTree>
    <p:extLst>
      <p:ext uri="{BB962C8B-B14F-4D97-AF65-F5344CB8AC3E}">
        <p14:creationId xmlns:p14="http://schemas.microsoft.com/office/powerpoint/2010/main" val="355909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Now let</a:t>
            </a:r>
            <a:r>
              <a:rPr lang="en-US" baseline="0" dirty="0"/>
              <a:t> me talk a little about the </a:t>
            </a:r>
            <a:r>
              <a:rPr lang="en-US" b="1" baseline="0" dirty="0"/>
              <a:t>research and development </a:t>
            </a:r>
            <a:r>
              <a:rPr lang="en-US" baseline="0" dirty="0"/>
              <a:t>that has gone into the Digital Copilot</a:t>
            </a:r>
            <a:endParaRPr lang="en-US" dirty="0"/>
          </a:p>
          <a:p>
            <a:pPr defTabSz="929579">
              <a:defRPr/>
            </a:pPr>
            <a:endParaRPr lang="en-US" dirty="0"/>
          </a:p>
          <a:p>
            <a:pPr defTabSz="929579">
              <a:defRPr/>
            </a:pPr>
            <a:r>
              <a:rPr lang="en-US" dirty="0"/>
              <a:t>F</a:t>
            </a:r>
            <a:r>
              <a:rPr lang="en-US" b="1" dirty="0"/>
              <a:t>ocus of research… determine info</a:t>
            </a:r>
            <a:r>
              <a:rPr lang="en-US" b="1" baseline="0" dirty="0"/>
              <a:t> </a:t>
            </a:r>
            <a:r>
              <a:rPr lang="en-US" b="1" dirty="0"/>
              <a:t>beneficial to safety </a:t>
            </a:r>
            <a:r>
              <a:rPr lang="en-US" dirty="0"/>
              <a:t>(right info)… </a:t>
            </a:r>
            <a:r>
              <a:rPr lang="en-US" b="1" dirty="0"/>
              <a:t>when to provide info </a:t>
            </a:r>
            <a:r>
              <a:rPr lang="en-US" dirty="0"/>
              <a:t>(right time)… </a:t>
            </a:r>
            <a:r>
              <a:rPr lang="en-US" b="1" dirty="0"/>
              <a:t>how best to present</a:t>
            </a:r>
            <a:r>
              <a:rPr lang="en-US" b="1" baseline="0" dirty="0"/>
              <a:t> info</a:t>
            </a:r>
            <a:r>
              <a:rPr lang="en-US" b="1" dirty="0"/>
              <a:t> </a:t>
            </a:r>
            <a:r>
              <a:rPr lang="en-US" dirty="0"/>
              <a:t>(right format)</a:t>
            </a:r>
          </a:p>
          <a:p>
            <a:endParaRPr lang="en-US" dirty="0"/>
          </a:p>
          <a:p>
            <a:r>
              <a:rPr lang="en-US" b="1" dirty="0"/>
              <a:t>Began with workshop</a:t>
            </a:r>
            <a:r>
              <a:rPr lang="en-US" b="0" baseline="0" dirty="0"/>
              <a:t>… </a:t>
            </a:r>
            <a:r>
              <a:rPr lang="en-US" b="1" baseline="0" dirty="0"/>
              <a:t>MITRE pilots varied background… Solicit feature ideas… help single pilots… validate our ideas</a:t>
            </a:r>
            <a:r>
              <a:rPr lang="en-US" baseline="0" dirty="0"/>
              <a:t>  </a:t>
            </a:r>
            <a:endParaRPr lang="en-US" dirty="0"/>
          </a:p>
          <a:p>
            <a:endParaRPr lang="en-US" dirty="0"/>
          </a:p>
          <a:p>
            <a:r>
              <a:rPr lang="en-US" b="1" dirty="0"/>
              <a:t>Once developed core algorithms/</a:t>
            </a:r>
            <a:r>
              <a:rPr lang="en-US" b="1" baseline="0" dirty="0"/>
              <a:t>features… tested DCOP in simulator</a:t>
            </a:r>
            <a:r>
              <a:rPr lang="en-US" b="0" baseline="0" dirty="0"/>
              <a:t>… </a:t>
            </a:r>
            <a:r>
              <a:rPr lang="en-US" b="1" baseline="0" dirty="0"/>
              <a:t>14 local GA pilots… evaluate features/maturity</a:t>
            </a:r>
            <a:r>
              <a:rPr lang="en-US" b="0" baseline="0" dirty="0"/>
              <a:t>/</a:t>
            </a:r>
            <a:r>
              <a:rPr lang="en-US" b="1" baseline="0" dirty="0"/>
              <a:t>opinion – workload/safety</a:t>
            </a:r>
            <a:r>
              <a:rPr lang="en-US" baseline="0" dirty="0"/>
              <a:t>.  </a:t>
            </a:r>
            <a:r>
              <a:rPr lang="en-US" b="1" baseline="0" dirty="0"/>
              <a:t>Overwhelmingly positive - extremely rare</a:t>
            </a:r>
            <a:endParaRPr lang="en-US" baseline="0" dirty="0"/>
          </a:p>
          <a:p>
            <a:endParaRPr lang="en-US" baseline="0" dirty="0"/>
          </a:p>
          <a:p>
            <a:r>
              <a:rPr lang="en-US" b="1" dirty="0"/>
              <a:t>Also tested</a:t>
            </a:r>
            <a:r>
              <a:rPr lang="en-US" b="1" baseline="0" dirty="0"/>
              <a:t> </a:t>
            </a:r>
            <a:r>
              <a:rPr lang="en-US" b="1" dirty="0"/>
              <a:t>DCOP - actual flight… Used a t</a:t>
            </a:r>
            <a:r>
              <a:rPr lang="en-US" b="1" baseline="0" dirty="0"/>
              <a:t>ypical Cessna 172 with no modifications </a:t>
            </a:r>
            <a:r>
              <a:rPr lang="en-US" baseline="0" dirty="0"/>
              <a:t>and </a:t>
            </a:r>
            <a:r>
              <a:rPr lang="en-US" b="1" baseline="0" dirty="0"/>
              <a:t>connected tablet</a:t>
            </a:r>
            <a:r>
              <a:rPr lang="en-US" baseline="0" dirty="0"/>
              <a:t> to </a:t>
            </a:r>
            <a:r>
              <a:rPr lang="en-US" b="1" baseline="0" dirty="0"/>
              <a:t>intercom</a:t>
            </a:r>
            <a:r>
              <a:rPr lang="en-US" b="0" baseline="0" dirty="0"/>
              <a:t>…  </a:t>
            </a:r>
            <a:r>
              <a:rPr lang="en-US" b="1" baseline="0" dirty="0"/>
              <a:t>performed well </a:t>
            </a:r>
            <a:endParaRPr lang="en-US" baseline="0" dirty="0"/>
          </a:p>
          <a:p>
            <a:endParaRPr lang="en-US" b="1" baseline="0" dirty="0"/>
          </a:p>
          <a:p>
            <a:r>
              <a:rPr lang="en-US" b="1" baseline="0" dirty="0"/>
              <a:t>Some video</a:t>
            </a:r>
            <a:r>
              <a:rPr lang="en-US" baseline="0" dirty="0"/>
              <a:t> you saw earlier </a:t>
            </a:r>
            <a:r>
              <a:rPr lang="en-US" b="1" baseline="0" dirty="0"/>
              <a:t>shot while flying</a:t>
            </a:r>
            <a:r>
              <a:rPr lang="en-US" baseline="0" dirty="0"/>
              <a:t>.  </a:t>
            </a:r>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27536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b="1" dirty="0"/>
              <a:t>Ultimate goal… transfer DCOP to industry… In order impact safety</a:t>
            </a:r>
            <a:r>
              <a:rPr lang="en-US" dirty="0"/>
              <a:t>, </a:t>
            </a:r>
            <a:r>
              <a:rPr lang="en-US" b="1" dirty="0"/>
              <a:t>technology - integrated systems</a:t>
            </a:r>
            <a:r>
              <a:rPr lang="en-US" b="1" baseline="0" dirty="0"/>
              <a:t> </a:t>
            </a:r>
            <a:r>
              <a:rPr lang="en-US" b="1" dirty="0"/>
              <a:t>pilots use </a:t>
            </a:r>
            <a:r>
              <a:rPr lang="en-US" dirty="0"/>
              <a:t>.  </a:t>
            </a:r>
          </a:p>
          <a:p>
            <a:endParaRPr lang="en-US" dirty="0"/>
          </a:p>
          <a:p>
            <a:r>
              <a:rPr lang="en-US" dirty="0"/>
              <a:t>We are </a:t>
            </a:r>
            <a:r>
              <a:rPr lang="en-US" b="1" dirty="0"/>
              <a:t>disseminating </a:t>
            </a:r>
            <a:r>
              <a:rPr lang="en-US" dirty="0"/>
              <a:t>concept</a:t>
            </a:r>
            <a:r>
              <a:rPr lang="en-US" baseline="0" dirty="0"/>
              <a:t> </a:t>
            </a:r>
            <a:r>
              <a:rPr lang="en-US" b="1" baseline="0" dirty="0"/>
              <a:t>magazine articles… working with HW and SW… incorporate technology </a:t>
            </a:r>
            <a:r>
              <a:rPr lang="en-US" baseline="0" dirty="0"/>
              <a:t>into their products.  </a:t>
            </a:r>
          </a:p>
          <a:p>
            <a:endParaRPr lang="en-US" baseline="0" dirty="0"/>
          </a:p>
        </p:txBody>
      </p:sp>
      <p:sp>
        <p:nvSpPr>
          <p:cNvPr id="4" name="Slide Number Placeholder 3"/>
          <p:cNvSpPr>
            <a:spLocks noGrp="1"/>
          </p:cNvSpPr>
          <p:nvPr>
            <p:ph type="sldNum" sz="quarter" idx="10"/>
          </p:nvPr>
        </p:nvSpPr>
        <p:spPr/>
        <p:txBody>
          <a:bodyPr/>
          <a:lstStyle/>
          <a:p>
            <a:fld id="{6FCCDFB8-CE1E-4CEA-A9A7-0392F69410F3}" type="slidenum">
              <a:rPr lang="en-US" smtClean="0"/>
              <a:t>13</a:t>
            </a:fld>
            <a:endParaRPr lang="en-US"/>
          </a:p>
        </p:txBody>
      </p:sp>
    </p:spTree>
    <p:extLst>
      <p:ext uri="{BB962C8B-B14F-4D97-AF65-F5344CB8AC3E}">
        <p14:creationId xmlns:p14="http://schemas.microsoft.com/office/powerpoint/2010/main" val="401371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14</a:t>
            </a:fld>
            <a:endParaRPr lang="en-US"/>
          </a:p>
        </p:txBody>
      </p:sp>
    </p:spTree>
    <p:extLst>
      <p:ext uri="{BB962C8B-B14F-4D97-AF65-F5344CB8AC3E}">
        <p14:creationId xmlns:p14="http://schemas.microsoft.com/office/powerpoint/2010/main" val="419425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b="1" dirty="0"/>
              <a:t>Airlines</a:t>
            </a:r>
            <a:r>
              <a:rPr lang="en-US" b="0" dirty="0"/>
              <a:t>… </a:t>
            </a:r>
            <a:r>
              <a:rPr lang="en-US" b="1" dirty="0"/>
              <a:t>better safety </a:t>
            </a:r>
            <a:r>
              <a:rPr lang="en-US" b="0" dirty="0"/>
              <a:t>record.  </a:t>
            </a:r>
            <a:r>
              <a:rPr lang="en-US" b="1" dirty="0"/>
              <a:t>Reasons</a:t>
            </a:r>
            <a:r>
              <a:rPr lang="en-US" b="0" dirty="0"/>
              <a:t> </a:t>
            </a:r>
            <a:r>
              <a:rPr lang="en-US" b="1" dirty="0"/>
              <a:t>include</a:t>
            </a:r>
            <a:r>
              <a:rPr lang="en-US" b="0" dirty="0"/>
              <a:t> most GA aircraft </a:t>
            </a:r>
            <a:r>
              <a:rPr lang="en-US" b="1" dirty="0"/>
              <a:t>don’t have redundant </a:t>
            </a:r>
            <a:r>
              <a:rPr lang="en-US" b="0" dirty="0"/>
              <a:t>equip or multi-engines.  </a:t>
            </a:r>
          </a:p>
          <a:p>
            <a:r>
              <a:rPr lang="en-US" b="0" dirty="0"/>
              <a:t>Also, a large portion of </a:t>
            </a:r>
            <a:r>
              <a:rPr lang="en-US" b="1" dirty="0"/>
              <a:t>GA pilots fly recreationally</a:t>
            </a:r>
            <a:r>
              <a:rPr lang="en-US" b="0" dirty="0"/>
              <a:t>, means they tend to </a:t>
            </a:r>
            <a:r>
              <a:rPr lang="en-US" b="1" dirty="0"/>
              <a:t>fly less </a:t>
            </a:r>
            <a:r>
              <a:rPr lang="en-US" b="0" dirty="0"/>
              <a:t>often and have </a:t>
            </a:r>
            <a:r>
              <a:rPr lang="en-US" b="1" dirty="0"/>
              <a:t>less overall experience</a:t>
            </a:r>
            <a:r>
              <a:rPr lang="en-US" b="0" dirty="0"/>
              <a:t>. </a:t>
            </a:r>
          </a:p>
          <a:p>
            <a:r>
              <a:rPr lang="en-US" b="0" dirty="0"/>
              <a:t> </a:t>
            </a:r>
          </a:p>
          <a:p>
            <a:r>
              <a:rPr lang="en-US" b="1" u="sng" dirty="0"/>
              <a:t>On top of all that</a:t>
            </a:r>
            <a:r>
              <a:rPr lang="en-US" b="0" dirty="0"/>
              <a:t>, the majority of GA pilots are </a:t>
            </a:r>
            <a:r>
              <a:rPr lang="en-US" b="1" dirty="0"/>
              <a:t>flying solo</a:t>
            </a:r>
            <a:r>
              <a:rPr lang="en-US" b="0" dirty="0"/>
              <a:t>…  they take on </a:t>
            </a:r>
            <a:r>
              <a:rPr lang="en-US" b="1" dirty="0"/>
              <a:t>all the workload </a:t>
            </a:r>
            <a:r>
              <a:rPr lang="en-US" b="0" dirty="0"/>
              <a:t>and don’t </a:t>
            </a:r>
            <a:r>
              <a:rPr lang="en-US" b="1" dirty="0"/>
              <a:t>second pair of eyes </a:t>
            </a:r>
            <a:r>
              <a:rPr lang="en-US" b="0" dirty="0"/>
              <a:t>to </a:t>
            </a:r>
            <a:r>
              <a:rPr lang="en-US" b="1" dirty="0"/>
              <a:t>crosscheck </a:t>
            </a:r>
            <a:r>
              <a:rPr lang="en-US" b="0" dirty="0"/>
              <a:t>what they are doing. </a:t>
            </a:r>
          </a:p>
          <a:p>
            <a:endParaRPr lang="en-US" b="0" dirty="0"/>
          </a:p>
        </p:txBody>
      </p:sp>
      <p:sp>
        <p:nvSpPr>
          <p:cNvPr id="4" name="Slide Number Placeholder 3"/>
          <p:cNvSpPr>
            <a:spLocks noGrp="1"/>
          </p:cNvSpPr>
          <p:nvPr>
            <p:ph type="sldNum" sz="quarter" idx="10"/>
          </p:nvPr>
        </p:nvSpPr>
        <p:spPr/>
        <p:txBody>
          <a:bodyPr/>
          <a:lstStyle/>
          <a:p>
            <a:fld id="{6FCCDFB8-CE1E-4CEA-A9A7-0392F69410F3}" type="slidenum">
              <a:rPr lang="en-US" smtClean="0"/>
              <a:t>2</a:t>
            </a:fld>
            <a:endParaRPr lang="en-US" dirty="0"/>
          </a:p>
        </p:txBody>
      </p:sp>
    </p:spTree>
    <p:extLst>
      <p:ext uri="{BB962C8B-B14F-4D97-AF65-F5344CB8AC3E}">
        <p14:creationId xmlns:p14="http://schemas.microsoft.com/office/powerpoint/2010/main" val="401653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Research… </a:t>
            </a:r>
            <a:r>
              <a:rPr lang="en-US" b="1" baseline="0" dirty="0"/>
              <a:t>single-pilot </a:t>
            </a:r>
            <a:r>
              <a:rPr lang="en-US" baseline="0" dirty="0"/>
              <a:t>ops (</a:t>
            </a:r>
            <a:r>
              <a:rPr lang="en-US" b="1" baseline="0" dirty="0"/>
              <a:t>the majority of GA </a:t>
            </a:r>
            <a:r>
              <a:rPr lang="en-US" baseline="0" dirty="0"/>
              <a:t>flights) </a:t>
            </a:r>
            <a:r>
              <a:rPr lang="en-US" b="1" baseline="0" dirty="0"/>
              <a:t>are riskier than two pilots</a:t>
            </a:r>
          </a:p>
          <a:p>
            <a:endParaRPr lang="en-US" dirty="0"/>
          </a:p>
          <a:p>
            <a:r>
              <a:rPr lang="en-US" b="1" dirty="0"/>
              <a:t>Takeaway message “having</a:t>
            </a:r>
            <a:r>
              <a:rPr lang="en-US" b="1" baseline="0" dirty="0"/>
              <a:t> a second set </a:t>
            </a:r>
            <a:r>
              <a:rPr lang="en-US" b="1" dirty="0"/>
              <a:t>of eyes</a:t>
            </a:r>
            <a:r>
              <a:rPr lang="en-US" b="1" baseline="0" dirty="0"/>
              <a:t> improves safety”</a:t>
            </a:r>
            <a:endParaRPr lang="en-US" b="1" dirty="0"/>
          </a:p>
          <a:p>
            <a:endParaRPr lang="en-US" b="1" dirty="0"/>
          </a:p>
        </p:txBody>
      </p:sp>
      <p:sp>
        <p:nvSpPr>
          <p:cNvPr id="4" name="Slide Number Placeholder 3"/>
          <p:cNvSpPr>
            <a:spLocks noGrp="1"/>
          </p:cNvSpPr>
          <p:nvPr>
            <p:ph type="sldNum" sz="quarter" idx="10"/>
          </p:nvPr>
        </p:nvSpPr>
        <p:spPr/>
        <p:txBody>
          <a:bodyPr/>
          <a:lstStyle/>
          <a:p>
            <a:fld id="{6FCCDFB8-CE1E-4CEA-A9A7-0392F69410F3}" type="slidenum">
              <a:rPr lang="en-US" smtClean="0"/>
              <a:t>3</a:t>
            </a:fld>
            <a:endParaRPr lang="en-US" dirty="0"/>
          </a:p>
        </p:txBody>
      </p:sp>
    </p:spTree>
    <p:extLst>
      <p:ext uri="{BB962C8B-B14F-4D97-AF65-F5344CB8AC3E}">
        <p14:creationId xmlns:p14="http://schemas.microsoft.com/office/powerpoint/2010/main" val="44185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There's </a:t>
            </a:r>
            <a:r>
              <a:rPr kumimoji="0" lang="en-US" sz="1200" b="1" i="0" u="none" strike="noStrike" kern="1200" cap="none" spc="0" normalizeH="0" baseline="0" noProof="0" dirty="0">
                <a:ln>
                  <a:noFill/>
                </a:ln>
                <a:solidFill>
                  <a:prstClr val="black"/>
                </a:solidFill>
                <a:effectLst/>
                <a:uLnTx/>
                <a:uFillTx/>
                <a:latin typeface="+mn-lt"/>
                <a:ea typeface="+mn-ea"/>
                <a:cs typeface="+mn-cs"/>
              </a:rPr>
              <a:t>no mystery </a:t>
            </a:r>
            <a:r>
              <a:rPr kumimoji="0" lang="en-US" sz="1200" b="0" i="0" u="none" strike="noStrike" kern="1200" cap="none" spc="0" normalizeH="0" baseline="0" noProof="0" dirty="0">
                <a:ln>
                  <a:noFill/>
                </a:ln>
                <a:solidFill>
                  <a:prstClr val="black"/>
                </a:solidFill>
                <a:effectLst/>
                <a:uLnTx/>
                <a:uFillTx/>
                <a:latin typeface="+mn-lt"/>
                <a:ea typeface="+mn-ea"/>
                <a:cs typeface="+mn-cs"/>
              </a:rPr>
              <a:t>as to why this is:</a:t>
            </a:r>
          </a:p>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Flying an aircraft by yourself is demanding</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2734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Lot of information </a:t>
            </a:r>
            <a:r>
              <a:rPr kumimoji="0" lang="en-US" sz="1200" b="1" i="0" u="sng" strike="noStrike" kern="1200" cap="none" spc="0" normalizeH="0" baseline="0" noProof="0" dirty="0">
                <a:ln>
                  <a:noFill/>
                </a:ln>
                <a:solidFill>
                  <a:prstClr val="black"/>
                </a:solidFill>
                <a:effectLst/>
                <a:uLnTx/>
                <a:uFillTx/>
                <a:latin typeface="+mn-lt"/>
                <a:ea typeface="+mn-ea"/>
                <a:cs typeface="+mn-cs"/>
              </a:rPr>
              <a:t>competing</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for the </a:t>
            </a:r>
            <a:r>
              <a:rPr kumimoji="0" lang="en-US" sz="1200" b="1" i="0" u="none" strike="noStrike" kern="1200" cap="none" spc="0" normalizeH="0" baseline="0" noProof="0" dirty="0">
                <a:ln>
                  <a:noFill/>
                </a:ln>
                <a:solidFill>
                  <a:prstClr val="black"/>
                </a:solidFill>
                <a:effectLst/>
                <a:uLnTx/>
                <a:uFillTx/>
                <a:latin typeface="+mn-lt"/>
                <a:ea typeface="+mn-ea"/>
                <a:cs typeface="+mn-cs"/>
              </a:rPr>
              <a:t>pilot’s attention </a:t>
            </a:r>
            <a:r>
              <a:rPr kumimoji="0" lang="en-US" sz="1200" b="0" i="0" u="none" strike="noStrike" kern="1200" cap="none" spc="0" normalizeH="0" baseline="0" noProof="0" dirty="0">
                <a:ln>
                  <a:noFill/>
                </a:ln>
                <a:solidFill>
                  <a:prstClr val="black"/>
                </a:solidFill>
                <a:effectLst/>
                <a:uLnTx/>
                <a:uFillTx/>
                <a:latin typeface="+mn-lt"/>
                <a:ea typeface="+mn-ea"/>
                <a:cs typeface="+mn-cs"/>
              </a:rPr>
              <a:t>and they </a:t>
            </a:r>
            <a:r>
              <a:rPr kumimoji="0" lang="en-US" sz="1200" b="1" i="0" u="none" strike="noStrike" kern="1200" cap="none" spc="0" normalizeH="0" baseline="0" noProof="0" dirty="0">
                <a:ln>
                  <a:noFill/>
                </a:ln>
                <a:solidFill>
                  <a:prstClr val="black"/>
                </a:solidFill>
                <a:effectLst/>
                <a:uLnTx/>
                <a:uFillTx/>
                <a:latin typeface="+mn-lt"/>
                <a:ea typeface="+mn-ea"/>
                <a:cs typeface="+mn-cs"/>
              </a:rPr>
              <a:t>must attend </a:t>
            </a:r>
            <a:r>
              <a:rPr kumimoji="0" lang="en-US" sz="1200" b="0" i="0" u="none" strike="noStrike" kern="1200" cap="none" spc="0" normalizeH="0" baseline="0" noProof="0" dirty="0">
                <a:ln>
                  <a:noFill/>
                </a:ln>
                <a:solidFill>
                  <a:prstClr val="black"/>
                </a:solidFill>
                <a:effectLst/>
                <a:uLnTx/>
                <a:uFillTx/>
                <a:latin typeface="+mn-lt"/>
                <a:ea typeface="+mn-ea"/>
                <a:cs typeface="+mn-cs"/>
              </a:rPr>
              <a:t>to </a:t>
            </a:r>
          </a:p>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0" u="sng" strike="noStrike" kern="1200" cap="none" spc="0" normalizeH="0" baseline="0" noProof="0" dirty="0">
                <a:ln>
                  <a:noFill/>
                </a:ln>
                <a:solidFill>
                  <a:prstClr val="black"/>
                </a:solidFill>
                <a:effectLst/>
                <a:uLnTx/>
                <a:uFillTx/>
                <a:latin typeface="+mn-lt"/>
                <a:ea typeface="+mn-ea"/>
                <a:cs typeface="+mn-cs"/>
              </a:rPr>
              <a:t>correct information,</a:t>
            </a:r>
            <a:r>
              <a:rPr kumimoji="0" lang="en-US" sz="1200" b="0" i="0" u="none" strike="noStrike" kern="1200" cap="none" spc="0" normalizeH="0" baseline="0" noProof="0" dirty="0">
                <a:ln>
                  <a:noFill/>
                </a:ln>
                <a:solidFill>
                  <a:prstClr val="black"/>
                </a:solidFill>
                <a:effectLst/>
                <a:uLnTx/>
                <a:uFillTx/>
                <a:latin typeface="+mn-lt"/>
                <a:ea typeface="+mn-ea"/>
                <a:cs typeface="+mn-cs"/>
              </a:rPr>
              <a:t> at the </a:t>
            </a:r>
            <a:r>
              <a:rPr kumimoji="0" lang="en-US" sz="1200" b="0" i="0" u="sng" strike="noStrike" kern="1200" cap="none" spc="0" normalizeH="0" baseline="0" noProof="0" dirty="0">
                <a:ln>
                  <a:noFill/>
                </a:ln>
                <a:solidFill>
                  <a:prstClr val="black"/>
                </a:solidFill>
                <a:effectLst/>
                <a:uLnTx/>
                <a:uFillTx/>
                <a:latin typeface="+mn-lt"/>
                <a:ea typeface="+mn-ea"/>
                <a:cs typeface="+mn-cs"/>
              </a:rPr>
              <a:t>correct time, </a:t>
            </a:r>
            <a:r>
              <a:rPr kumimoji="0" lang="en-US" sz="1200" b="0" i="0" u="none" strike="noStrike" kern="1200" cap="none" spc="0" normalizeH="0" baseline="0" noProof="0" dirty="0">
                <a:ln>
                  <a:noFill/>
                </a:ln>
                <a:solidFill>
                  <a:prstClr val="black"/>
                </a:solidFill>
                <a:effectLst/>
                <a:uLnTx/>
                <a:uFillTx/>
                <a:latin typeface="+mn-lt"/>
                <a:ea typeface="+mn-ea"/>
                <a:cs typeface="+mn-cs"/>
              </a:rPr>
              <a:t>and </a:t>
            </a:r>
            <a:r>
              <a:rPr kumimoji="0" lang="en-US" sz="1200" b="0" i="0" u="sng" strike="noStrike" kern="1200" cap="none" spc="0" normalizeH="0" baseline="0" noProof="0" dirty="0">
                <a:ln>
                  <a:noFill/>
                </a:ln>
                <a:solidFill>
                  <a:prstClr val="black"/>
                </a:solidFill>
                <a:effectLst/>
                <a:uLnTx/>
                <a:uFillTx/>
                <a:latin typeface="+mn-lt"/>
                <a:ea typeface="+mn-ea"/>
                <a:cs typeface="+mn-cs"/>
              </a:rPr>
              <a:t>avoid any distractions </a:t>
            </a:r>
          </a:p>
          <a:p>
            <a:pPr marL="0" marR="0" lvl="0" indent="0" algn="l" defTabSz="927348"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otherwise</a:t>
            </a:r>
            <a:r>
              <a:rPr kumimoji="0" lang="en-US" sz="1200" b="0" i="0" u="none" strike="noStrike" kern="1200" cap="none" spc="0" normalizeH="0" baseline="0" noProof="0" dirty="0">
                <a:ln>
                  <a:noFill/>
                </a:ln>
                <a:solidFill>
                  <a:prstClr val="black"/>
                </a:solidFill>
                <a:effectLst/>
                <a:uLnTx/>
                <a:uFillTx/>
                <a:latin typeface="+mn-lt"/>
                <a:ea typeface="+mn-ea"/>
                <a:cs typeface="+mn-cs"/>
              </a:rPr>
              <a:t> they can </a:t>
            </a:r>
            <a:r>
              <a:rPr kumimoji="0" lang="en-US" sz="1200" b="1" i="0" u="none" strike="noStrike" kern="1200" cap="none" spc="0" normalizeH="0" baseline="0" noProof="0" dirty="0">
                <a:ln>
                  <a:noFill/>
                </a:ln>
                <a:solidFill>
                  <a:prstClr val="black"/>
                </a:solidFill>
                <a:effectLst/>
                <a:uLnTx/>
                <a:uFillTx/>
                <a:latin typeface="+mn-lt"/>
                <a:ea typeface="+mn-ea"/>
                <a:cs typeface="+mn-cs"/>
              </a:rPr>
              <a:t>lose SA </a:t>
            </a:r>
            <a:r>
              <a:rPr kumimoji="0" lang="en-US" sz="1200" b="0" i="0" u="none" strike="noStrike" kern="1200" cap="none" spc="0" normalizeH="0" baseline="0" noProof="0" dirty="0">
                <a:ln>
                  <a:noFill/>
                </a:ln>
                <a:solidFill>
                  <a:prstClr val="black"/>
                </a:solidFill>
                <a:effectLst/>
                <a:uLnTx/>
                <a:uFillTx/>
                <a:latin typeface="+mn-lt"/>
                <a:ea typeface="+mn-ea"/>
                <a:cs typeface="+mn-cs"/>
              </a:rPr>
              <a:t>or as pilots call it, “</a:t>
            </a:r>
            <a:r>
              <a:rPr kumimoji="0" lang="en-US" sz="1200" b="1" i="0" u="none" strike="noStrike" kern="1200" cap="none" spc="0" normalizeH="0" baseline="0" noProof="0" dirty="0">
                <a:ln>
                  <a:noFill/>
                </a:ln>
                <a:solidFill>
                  <a:prstClr val="black"/>
                </a:solidFill>
                <a:effectLst/>
                <a:uLnTx/>
                <a:uFillTx/>
                <a:latin typeface="+mn-lt"/>
                <a:ea typeface="+mn-ea"/>
                <a:cs typeface="+mn-cs"/>
              </a:rPr>
              <a:t>get behind the airplane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2734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734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Sometimes… </a:t>
            </a:r>
            <a:r>
              <a:rPr kumimoji="0" lang="en-US" sz="1200" b="0" i="0" u="none" strike="noStrike" kern="1200" cap="none" spc="0" normalizeH="0" baseline="0" noProof="0" dirty="0">
                <a:ln>
                  <a:noFill/>
                </a:ln>
                <a:solidFill>
                  <a:prstClr val="black"/>
                </a:solidFill>
                <a:effectLst/>
                <a:uLnTx/>
                <a:uFillTx/>
                <a:latin typeface="+mn-lt"/>
                <a:ea typeface="+mn-ea"/>
                <a:cs typeface="+mn-cs"/>
              </a:rPr>
              <a:t>precursor to an </a:t>
            </a:r>
            <a:r>
              <a:rPr kumimoji="0" lang="en-US" sz="1200" b="1" i="0" u="none" strike="noStrike" kern="1200" cap="none" spc="0" normalizeH="0" baseline="0" noProof="0" dirty="0">
                <a:ln>
                  <a:noFill/>
                </a:ln>
                <a:solidFill>
                  <a:prstClr val="black"/>
                </a:solidFill>
                <a:effectLst/>
                <a:uLnTx/>
                <a:uFillTx/>
                <a:latin typeface="+mn-lt"/>
                <a:ea typeface="+mn-ea"/>
                <a:cs typeface="+mn-cs"/>
              </a:rPr>
              <a:t>accident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a:t>
            </a:fld>
            <a:endParaRPr lang="en-US" dirty="0"/>
          </a:p>
        </p:txBody>
      </p:sp>
    </p:spTree>
    <p:extLst>
      <p:ext uri="{BB962C8B-B14F-4D97-AF65-F5344CB8AC3E}">
        <p14:creationId xmlns:p14="http://schemas.microsoft.com/office/powerpoint/2010/main" val="133579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b="1" dirty="0"/>
              <a:t>In partnership with the FAA, a</a:t>
            </a:r>
            <a:r>
              <a:rPr lang="en-US" b="1" baseline="0" dirty="0"/>
              <a:t> g</a:t>
            </a:r>
            <a:r>
              <a:rPr lang="en-US" b="1" dirty="0"/>
              <a:t>roup</a:t>
            </a:r>
            <a:r>
              <a:rPr lang="en-US" b="1" baseline="0" dirty="0"/>
              <a:t> of MITRE engineers… HF, SW, Pilot… improving GA safety… Initial idea - explore concept of Digital Copilot</a:t>
            </a:r>
            <a:r>
              <a:rPr lang="en-US" baseline="0" dirty="0"/>
              <a:t>  </a:t>
            </a:r>
          </a:p>
          <a:p>
            <a:endParaRPr lang="en-US" baseline="0" dirty="0"/>
          </a:p>
          <a:p>
            <a:r>
              <a:rPr lang="en-US" b="1" baseline="0" dirty="0"/>
              <a:t>Objective - </a:t>
            </a:r>
            <a:r>
              <a:rPr lang="en-US" b="1" dirty="0"/>
              <a:t>bring benefits of CRM to the single-pilot cockpit. </a:t>
            </a:r>
          </a:p>
          <a:p>
            <a:endParaRPr lang="en-US" b="1" dirty="0"/>
          </a:p>
        </p:txBody>
      </p:sp>
      <p:sp>
        <p:nvSpPr>
          <p:cNvPr id="4" name="Slide Number Placeholder 3"/>
          <p:cNvSpPr>
            <a:spLocks noGrp="1"/>
          </p:cNvSpPr>
          <p:nvPr>
            <p:ph type="sldNum" sz="quarter" idx="10"/>
          </p:nvPr>
        </p:nvSpPr>
        <p:spPr/>
        <p:txBody>
          <a:bodyPr/>
          <a:lstStyle/>
          <a:p>
            <a:fld id="{6FCCDFB8-CE1E-4CEA-A9A7-0392F69410F3}" type="slidenum">
              <a:rPr lang="en-US" smtClean="0"/>
              <a:t>5</a:t>
            </a:fld>
            <a:endParaRPr lang="en-US"/>
          </a:p>
        </p:txBody>
      </p:sp>
    </p:spTree>
    <p:extLst>
      <p:ext uri="{BB962C8B-B14F-4D97-AF65-F5344CB8AC3E}">
        <p14:creationId xmlns:p14="http://schemas.microsoft.com/office/powerpoint/2010/main" val="333547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In </a:t>
            </a:r>
            <a:r>
              <a:rPr lang="en-US" b="1" dirty="0"/>
              <a:t>developing</a:t>
            </a:r>
            <a:r>
              <a:rPr lang="en-US" b="1" baseline="0" dirty="0"/>
              <a:t> this concept, we </a:t>
            </a:r>
            <a:r>
              <a:rPr lang="en-US" b="1" dirty="0"/>
              <a:t>wanted </a:t>
            </a:r>
            <a:r>
              <a:rPr lang="en-US" dirty="0"/>
              <a:t>to </a:t>
            </a:r>
            <a:r>
              <a:rPr lang="en-US" b="1" dirty="0"/>
              <a:t>provide </a:t>
            </a:r>
            <a:r>
              <a:rPr lang="en-US" b="0" dirty="0"/>
              <a:t>the </a:t>
            </a:r>
            <a:r>
              <a:rPr lang="en-US" b="1" u="sng" dirty="0"/>
              <a:t>right information </a:t>
            </a:r>
            <a:r>
              <a:rPr lang="en-US" b="0" dirty="0"/>
              <a:t>at the </a:t>
            </a:r>
            <a:r>
              <a:rPr lang="en-US" b="1" u="sng" dirty="0"/>
              <a:t>right time </a:t>
            </a:r>
            <a:r>
              <a:rPr lang="en-US" b="0" dirty="0"/>
              <a:t>in the </a:t>
            </a:r>
            <a:r>
              <a:rPr lang="en-US" b="1" u="sng" dirty="0"/>
              <a:t>right format</a:t>
            </a:r>
            <a:r>
              <a:rPr lang="en-US" dirty="0"/>
              <a:t>.</a:t>
            </a:r>
          </a:p>
          <a:p>
            <a:endParaRPr lang="en-US" dirty="0"/>
          </a:p>
          <a:p>
            <a:r>
              <a:rPr lang="en-US" dirty="0"/>
              <a:t>This can help </a:t>
            </a:r>
            <a:r>
              <a:rPr lang="en-US" b="1" dirty="0"/>
              <a:t>reduce pilot workload </a:t>
            </a:r>
            <a:r>
              <a:rPr lang="en-US" dirty="0"/>
              <a:t>related to </a:t>
            </a:r>
            <a:r>
              <a:rPr lang="en-US" b="1" dirty="0"/>
              <a:t>searching for and retrieving </a:t>
            </a:r>
            <a:r>
              <a:rPr lang="en-US" dirty="0"/>
              <a:t>information by </a:t>
            </a:r>
            <a:r>
              <a:rPr lang="en-US" b="1" dirty="0"/>
              <a:t>automatically presenting… </a:t>
            </a:r>
          </a:p>
          <a:p>
            <a:r>
              <a:rPr lang="en-US" b="1" dirty="0"/>
              <a:t>Important</a:t>
            </a:r>
            <a:r>
              <a:rPr lang="en-US" dirty="0"/>
              <a:t> information </a:t>
            </a:r>
            <a:r>
              <a:rPr lang="en-US" b="0" dirty="0"/>
              <a:t>based on </a:t>
            </a:r>
            <a:r>
              <a:rPr lang="en-US" b="1" dirty="0"/>
              <a:t>inferring pilot’s intent within the flight context.</a:t>
            </a:r>
            <a:r>
              <a:rPr lang="en-US" dirty="0"/>
              <a:t>  </a:t>
            </a:r>
          </a:p>
          <a:p>
            <a:endParaRPr lang="en-US" dirty="0"/>
          </a:p>
          <a:p>
            <a:r>
              <a:rPr lang="en-US" dirty="0"/>
              <a:t>For example, </a:t>
            </a:r>
            <a:r>
              <a:rPr lang="en-US" b="1" dirty="0"/>
              <a:t>reading checklists</a:t>
            </a:r>
            <a:r>
              <a:rPr lang="en-US" dirty="0"/>
              <a:t>, </a:t>
            </a:r>
            <a:r>
              <a:rPr lang="en-US" b="1" dirty="0"/>
              <a:t>monitoring altitude</a:t>
            </a:r>
            <a:r>
              <a:rPr lang="en-US" dirty="0"/>
              <a:t>, </a:t>
            </a:r>
            <a:r>
              <a:rPr lang="en-US" b="1" dirty="0"/>
              <a:t>alerting to nearby airspaces</a:t>
            </a:r>
            <a:r>
              <a:rPr lang="en-US" dirty="0"/>
              <a:t>, etc. </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a:t>
            </a:fld>
            <a:endParaRPr lang="en-US"/>
          </a:p>
        </p:txBody>
      </p:sp>
    </p:spTree>
    <p:extLst>
      <p:ext uri="{BB962C8B-B14F-4D97-AF65-F5344CB8AC3E}">
        <p14:creationId xmlns:p14="http://schemas.microsoft.com/office/powerpoint/2010/main" val="90526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a:t>
            </a:r>
            <a:r>
              <a:rPr lang="en-US" b="1" dirty="0"/>
              <a:t>Cognitive Assistant </a:t>
            </a:r>
            <a:r>
              <a:rPr lang="en-US" dirty="0"/>
              <a:t>that can </a:t>
            </a:r>
            <a:r>
              <a:rPr lang="en-US" b="1" dirty="0"/>
              <a:t>monitor the flight </a:t>
            </a:r>
            <a:r>
              <a:rPr lang="en-US" dirty="0"/>
              <a:t>and provide pilots with “</a:t>
            </a:r>
            <a:r>
              <a:rPr lang="en-US" b="1" dirty="0"/>
              <a:t>just-in-time” information </a:t>
            </a:r>
            <a:r>
              <a:rPr lang="en-US" dirty="0"/>
              <a:t>based on the </a:t>
            </a:r>
            <a:r>
              <a:rPr lang="en-US" b="1" dirty="0"/>
              <a:t>flight context</a:t>
            </a:r>
            <a:r>
              <a:rPr lang="en-US" dirty="0"/>
              <a:t>.  </a:t>
            </a:r>
          </a:p>
          <a:p>
            <a:endParaRPr lang="en-US" dirty="0"/>
          </a:p>
          <a:p>
            <a:r>
              <a:rPr lang="en-US" dirty="0"/>
              <a:t>It includes a set of </a:t>
            </a:r>
            <a:r>
              <a:rPr lang="en-US" b="1" dirty="0"/>
              <a:t>Safety Features </a:t>
            </a:r>
            <a:r>
              <a:rPr lang="en-US" dirty="0"/>
              <a:t>that </a:t>
            </a:r>
            <a:r>
              <a:rPr lang="en-US" b="1" dirty="0"/>
              <a:t>highlight</a:t>
            </a:r>
            <a:r>
              <a:rPr lang="en-US" dirty="0"/>
              <a:t> the various </a:t>
            </a:r>
            <a:r>
              <a:rPr lang="en-US" b="1" dirty="0"/>
              <a:t>aspects</a:t>
            </a:r>
            <a:r>
              <a:rPr lang="en-US" dirty="0"/>
              <a:t> of </a:t>
            </a:r>
            <a:r>
              <a:rPr lang="en-US" b="1" dirty="0"/>
              <a:t>DCOP concept</a:t>
            </a:r>
            <a:r>
              <a:rPr lang="en-US" dirty="0"/>
              <a:t>.  </a:t>
            </a:r>
          </a:p>
          <a:p>
            <a:endParaRPr lang="en-US" dirty="0"/>
          </a:p>
          <a:p>
            <a:r>
              <a:rPr lang="en-US" dirty="0"/>
              <a:t>Some features provide info </a:t>
            </a:r>
            <a:r>
              <a:rPr lang="en-US" b="1" dirty="0"/>
              <a:t>automatically, </a:t>
            </a:r>
            <a:r>
              <a:rPr lang="en-US" dirty="0"/>
              <a:t>others enable the pilot to </a:t>
            </a:r>
            <a:r>
              <a:rPr lang="en-US" b="1" dirty="0"/>
              <a:t>request relevant </a:t>
            </a:r>
            <a:r>
              <a:rPr lang="en-US" dirty="0"/>
              <a:t>information </a:t>
            </a:r>
            <a:r>
              <a:rPr lang="en-US" b="1" dirty="0"/>
              <a:t>on demand.  </a:t>
            </a:r>
          </a:p>
          <a:p>
            <a:endParaRPr lang="en-US" b="1" dirty="0"/>
          </a:p>
        </p:txBody>
      </p:sp>
      <p:sp>
        <p:nvSpPr>
          <p:cNvPr id="4" name="Slide Number Placeholder 3"/>
          <p:cNvSpPr>
            <a:spLocks noGrp="1"/>
          </p:cNvSpPr>
          <p:nvPr>
            <p:ph type="sldNum" sz="quarter" idx="10"/>
          </p:nvPr>
        </p:nvSpPr>
        <p:spPr/>
        <p:txBody>
          <a:bodyPr/>
          <a:lstStyle/>
          <a:p>
            <a:fld id="{6FCCDFB8-CE1E-4CEA-A9A7-0392F69410F3}" type="slidenum">
              <a:rPr lang="en-US" smtClean="0"/>
              <a:t>7</a:t>
            </a:fld>
            <a:endParaRPr lang="en-US"/>
          </a:p>
        </p:txBody>
      </p:sp>
    </p:spTree>
    <p:extLst>
      <p:ext uri="{BB962C8B-B14F-4D97-AF65-F5344CB8AC3E}">
        <p14:creationId xmlns:p14="http://schemas.microsoft.com/office/powerpoint/2010/main" val="40463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r>
              <a:rPr lang="en-US" b="1" dirty="0"/>
              <a:t>eart of Digital Copilot</a:t>
            </a:r>
            <a:r>
              <a:rPr lang="en-US" b="1" baseline="0" dirty="0"/>
              <a:t> </a:t>
            </a:r>
            <a:r>
              <a:rPr lang="en-US" baseline="0" dirty="0"/>
              <a:t>is a set of </a:t>
            </a:r>
            <a:r>
              <a:rPr lang="en-US" b="1" baseline="0" dirty="0"/>
              <a:t>algorithms</a:t>
            </a:r>
            <a:r>
              <a:rPr lang="en-US" baseline="0" dirty="0"/>
              <a:t> that help it </a:t>
            </a:r>
            <a:r>
              <a:rPr lang="en-US" b="1" u="sng" baseline="0" dirty="0"/>
              <a:t>understand</a:t>
            </a:r>
            <a:r>
              <a:rPr lang="en-US" b="1" baseline="0" dirty="0"/>
              <a:t> </a:t>
            </a:r>
            <a:r>
              <a:rPr lang="en-US" baseline="0" dirty="0"/>
              <a:t>what the pilot is trying to do.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algorithms use </a:t>
            </a:r>
            <a:r>
              <a:rPr lang="en-US" b="1" baseline="0" dirty="0"/>
              <a:t>position </a:t>
            </a:r>
            <a:r>
              <a:rPr lang="en-US" b="0" baseline="0" dirty="0"/>
              <a:t>and other </a:t>
            </a:r>
            <a:r>
              <a:rPr lang="en-US" b="1" baseline="0" dirty="0"/>
              <a:t>environment information to predict the pilot’s intent</a:t>
            </a:r>
            <a:endParaRPr lang="en-US" b="1" dirty="0"/>
          </a:p>
          <a:p>
            <a:endParaRPr lang="en-US" b="1" baseline="0" dirty="0"/>
          </a:p>
          <a:p>
            <a:r>
              <a:rPr lang="en-US" b="1" baseline="0" dirty="0"/>
              <a:t>Based on this understanding</a:t>
            </a:r>
            <a:r>
              <a:rPr lang="en-US" baseline="0" dirty="0"/>
              <a:t>, DCOP can provide pilots with </a:t>
            </a:r>
            <a:r>
              <a:rPr lang="en-US" b="1" baseline="0" dirty="0"/>
              <a:t>relevant information at just the right time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a:t>
            </a:fld>
            <a:endParaRPr lang="en-US"/>
          </a:p>
        </p:txBody>
      </p:sp>
    </p:spTree>
    <p:extLst>
      <p:ext uri="{BB962C8B-B14F-4D97-AF65-F5344CB8AC3E}">
        <p14:creationId xmlns:p14="http://schemas.microsoft.com/office/powerpoint/2010/main" val="48465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a:t>
            </a:r>
            <a:r>
              <a:rPr lang="en-US" baseline="0" dirty="0"/>
              <a:t>eveloped a </a:t>
            </a:r>
            <a:r>
              <a:rPr lang="en-US" b="1" baseline="0" dirty="0"/>
              <a:t>natural and intuitive </a:t>
            </a:r>
            <a:r>
              <a:rPr lang="en-US" baseline="0" dirty="0"/>
              <a:t>way… </a:t>
            </a:r>
            <a:r>
              <a:rPr lang="en-US" b="1" baseline="0" dirty="0"/>
              <a:t>interact with DCOP</a:t>
            </a:r>
            <a:r>
              <a:rPr lang="en-US" baseline="0" dirty="0"/>
              <a:t>.  </a:t>
            </a:r>
          </a:p>
          <a:p>
            <a:endParaRPr lang="en-US" baseline="0" dirty="0"/>
          </a:p>
          <a:p>
            <a:r>
              <a:rPr lang="en-US" baseline="0" dirty="0"/>
              <a:t>Pilots can </a:t>
            </a:r>
            <a:r>
              <a:rPr lang="en-US" b="1" baseline="0" dirty="0"/>
              <a:t>simply speak to DCOP… it will provide </a:t>
            </a:r>
            <a:r>
              <a:rPr lang="en-US" baseline="0" dirty="0"/>
              <a:t>information </a:t>
            </a:r>
            <a:r>
              <a:rPr lang="en-US" b="1" baseline="0" dirty="0"/>
              <a:t>back to the pilot verbally </a:t>
            </a:r>
            <a:r>
              <a:rPr lang="en-US" baseline="0" dirty="0"/>
              <a:t>(much </a:t>
            </a:r>
            <a:r>
              <a:rPr lang="en-US" b="1" baseline="0" dirty="0"/>
              <a:t>like a human copilot</a:t>
            </a:r>
            <a:r>
              <a:rPr lang="en-US" baseline="0" dirty="0"/>
              <a:t>).  </a:t>
            </a:r>
          </a:p>
          <a:p>
            <a:endParaRPr lang="en-US" baseline="0" dirty="0"/>
          </a:p>
          <a:p>
            <a:r>
              <a:rPr lang="en-US" baseline="0" dirty="0"/>
              <a:t>DCOP </a:t>
            </a:r>
            <a:r>
              <a:rPr lang="en-US" b="1" baseline="0" dirty="0"/>
              <a:t>also provides information visually </a:t>
            </a:r>
            <a:r>
              <a:rPr lang="en-US" baseline="0" dirty="0"/>
              <a:t>as appropriate.   </a:t>
            </a:r>
          </a:p>
          <a:p>
            <a:endParaRPr lang="en-US" baseline="0" dirty="0"/>
          </a:p>
        </p:txBody>
      </p:sp>
      <p:sp>
        <p:nvSpPr>
          <p:cNvPr id="4" name="Slide Number Placeholder 3"/>
          <p:cNvSpPr>
            <a:spLocks noGrp="1"/>
          </p:cNvSpPr>
          <p:nvPr>
            <p:ph type="sldNum" sz="quarter" idx="10"/>
          </p:nvPr>
        </p:nvSpPr>
        <p:spPr/>
        <p:txBody>
          <a:bodyPr/>
          <a:lstStyle/>
          <a:p>
            <a:fld id="{6FCCDFB8-CE1E-4CEA-A9A7-0392F69410F3}" type="slidenum">
              <a:rPr lang="en-US" smtClean="0"/>
              <a:t>9</a:t>
            </a:fld>
            <a:endParaRPr lang="en-US"/>
          </a:p>
        </p:txBody>
      </p:sp>
    </p:spTree>
    <p:extLst>
      <p:ext uri="{BB962C8B-B14F-4D97-AF65-F5344CB8AC3E}">
        <p14:creationId xmlns:p14="http://schemas.microsoft.com/office/powerpoint/2010/main" val="1835606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4"/>
          <p:cNvSpPr>
            <a:spLocks noGrp="1" noChangeArrowheads="1"/>
          </p:cNvSpPr>
          <p:nvPr>
            <p:ph type="subTitle" idx="1" hasCustomPrompt="1"/>
          </p:nvPr>
        </p:nvSpPr>
        <p:spPr>
          <a:xfrm>
            <a:off x="783117" y="2568939"/>
            <a:ext cx="5741509" cy="389922"/>
          </a:xfrm>
        </p:spPr>
        <p:txBody>
          <a:bodyP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3300"/>
              </a:lnSpc>
              <a:defRPr sz="3000" b="1">
                <a:solidFill>
                  <a:schemeClr val="tx2"/>
                </a:solidFill>
                <a:latin typeface="Arial" pitchFamily="34" charset="0"/>
                <a:cs typeface="Arial" pitchFamily="34" charset="0"/>
              </a:defRPr>
            </a:lvl1pPr>
          </a:lstStyle>
          <a:p>
            <a:r>
              <a:rPr lang="en-US" dirty="0"/>
              <a:t>Title here</a:t>
            </a:r>
          </a:p>
        </p:txBody>
      </p:sp>
      <p:sp>
        <p:nvSpPr>
          <p:cNvPr id="12" name="Rectangle 11"/>
          <p:cNvSpPr/>
          <p:nvPr userDrawn="1"/>
        </p:nvSpPr>
        <p:spPr bwMode="auto">
          <a:xfrm>
            <a:off x="1" y="2"/>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1"/>
              </a:solidFill>
              <a:effectLst/>
              <a:latin typeface="Arial" charset="0"/>
            </a:endParaRPr>
          </a:p>
        </p:txBody>
      </p:sp>
      <p:cxnSp>
        <p:nvCxnSpPr>
          <p:cNvPr id="15" name="Straight Connector 14"/>
          <p:cNvCxnSpPr/>
          <p:nvPr userDrawn="1"/>
        </p:nvCxnSpPr>
        <p:spPr bwMode="auto">
          <a:xfrm>
            <a:off x="823650"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1" y="2510289"/>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2"/>
              </a:solidFill>
              <a:effectLst/>
              <a:latin typeface="Arial" charset="0"/>
            </a:endParaRPr>
          </a:p>
        </p:txBody>
      </p:sp>
      <p:cxnSp>
        <p:nvCxnSpPr>
          <p:cNvPr id="16" name="Straight Connector 15"/>
          <p:cNvCxnSpPr/>
          <p:nvPr userDrawn="1"/>
        </p:nvCxnSpPr>
        <p:spPr bwMode="auto">
          <a:xfrm>
            <a:off x="823650"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5" name="Text Placeholder 4"/>
          <p:cNvSpPr>
            <a:spLocks noGrp="1"/>
          </p:cNvSpPr>
          <p:nvPr>
            <p:ph type="body" sz="quarter" idx="10" hasCustomPrompt="1"/>
          </p:nvPr>
        </p:nvSpPr>
        <p:spPr>
          <a:xfrm>
            <a:off x="4286251" y="76202"/>
            <a:ext cx="4572000" cy="247649"/>
          </a:xfrm>
        </p:spPr>
        <p:txBody>
          <a:bodyPr/>
          <a:lstStyle>
            <a:lvl1pPr marL="0" marR="0" indent="0" algn="r" defTabSz="685800" rtl="0" eaLnBrk="1" fontAlgn="auto" latinLnBrk="0" hangingPunct="1">
              <a:lnSpc>
                <a:spcPct val="100000"/>
              </a:lnSpc>
              <a:spcBef>
                <a:spcPts val="0"/>
              </a:spcBef>
              <a:spcAft>
                <a:spcPts val="450"/>
              </a:spcAft>
              <a:buClrTx/>
              <a:buSzTx/>
              <a:buFontTx/>
              <a:buNone/>
              <a:tabLst/>
              <a:defRPr sz="900" b="1">
                <a:solidFill>
                  <a:schemeClr val="tx2"/>
                </a:solidFill>
                <a:latin typeface="Arial" panose="020B0604020202020204" pitchFamily="34" charset="0"/>
                <a:cs typeface="Arial" panose="020B0604020202020204" pitchFamily="34" charset="0"/>
              </a:defRPr>
            </a:lvl1pPr>
          </a:lstStyle>
          <a:p>
            <a:pPr marL="0" marR="0" lvl="0" indent="0" algn="r" defTabSz="685800" rtl="0" eaLnBrk="1" fontAlgn="auto" latinLnBrk="0" hangingPunct="1">
              <a:lnSpc>
                <a:spcPct val="100000"/>
              </a:lnSpc>
              <a:spcBef>
                <a:spcPts val="0"/>
              </a:spcBef>
              <a:spcAft>
                <a:spcPts val="450"/>
              </a:spcAft>
              <a:buClrTx/>
              <a:buSzTx/>
              <a:buFontTx/>
              <a:buNone/>
              <a:tabLst/>
              <a:defRPr/>
            </a:pPr>
            <a:r>
              <a:rPr kumimoji="0" lang="en-US" sz="9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13" name="Text Placeholder 12"/>
          <p:cNvSpPr>
            <a:spLocks noGrp="1"/>
          </p:cNvSpPr>
          <p:nvPr>
            <p:ph type="body" sz="quarter" idx="11" hasCustomPrompt="1"/>
          </p:nvPr>
        </p:nvSpPr>
        <p:spPr>
          <a:xfrm>
            <a:off x="800101" y="3086102"/>
            <a:ext cx="2562225" cy="447675"/>
          </a:xfrm>
        </p:spPr>
        <p:txBody>
          <a:bodyPr/>
          <a:lstStyle>
            <a:lvl1pPr marL="0" indent="0" algn="l" defTabSz="685800" rtl="0" eaLnBrk="1" latinLnBrk="0" hangingPunct="1">
              <a:spcBef>
                <a:spcPts val="0"/>
              </a:spcBef>
              <a:spcAft>
                <a:spcPts val="450"/>
              </a:spcAft>
              <a:buClr>
                <a:schemeClr val="tx2"/>
              </a:buClr>
              <a:buSzPct val="120000"/>
              <a:buFont typeface="Wingdings" pitchFamily="2" charset="2"/>
              <a:buNone/>
              <a:defRPr lang="en-US" sz="1350" b="1" kern="1200" spc="0" baseline="0" dirty="0">
                <a:solidFill>
                  <a:schemeClr val="tx2"/>
                </a:solidFill>
                <a:latin typeface="Arial" pitchFamily="34" charset="0"/>
                <a:ea typeface="+mn-ea"/>
                <a:cs typeface="Arial" pitchFamily="34" charset="0"/>
              </a:defRPr>
            </a:lvl1pPr>
            <a:lvl2pPr marL="215504" indent="0">
              <a:buNone/>
              <a:defRPr/>
            </a:lvl2pPr>
            <a:lvl3pPr marL="386954" indent="0">
              <a:buNone/>
              <a:defRPr/>
            </a:lvl3pPr>
            <a:lvl4pPr marL="601266" indent="0">
              <a:buNone/>
              <a:defRPr/>
            </a:lvl4pPr>
            <a:lvl5pPr marL="817960" indent="0">
              <a:buNone/>
              <a:defRPr/>
            </a:lvl5pPr>
          </a:lstStyle>
          <a:p>
            <a:pPr lvl="0"/>
            <a:r>
              <a:rPr lang="en-US" dirty="0"/>
              <a:t>Date</a:t>
            </a:r>
          </a:p>
        </p:txBody>
      </p:sp>
      <p:sp>
        <p:nvSpPr>
          <p:cNvPr id="19" name="Text Box 34"/>
          <p:cNvSpPr txBox="1">
            <a:spLocks noChangeArrowheads="1"/>
          </p:cNvSpPr>
          <p:nvPr userDrawn="1"/>
        </p:nvSpPr>
        <p:spPr bwMode="auto">
          <a:xfrm>
            <a:off x="6338233" y="6588761"/>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938" y="6273519"/>
            <a:ext cx="670505" cy="243820"/>
          </a:xfrm>
          <a:prstGeom prst="rect">
            <a:avLst/>
          </a:prstGeom>
        </p:spPr>
      </p:pic>
      <p:sp>
        <p:nvSpPr>
          <p:cNvPr id="17" name="Text Box 27"/>
          <p:cNvSpPr txBox="1">
            <a:spLocks noChangeArrowheads="1"/>
          </p:cNvSpPr>
          <p:nvPr userDrawn="1"/>
        </p:nvSpPr>
        <p:spPr bwMode="auto">
          <a:xfrm>
            <a:off x="2500888" y="6588761"/>
            <a:ext cx="2985112"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 Distribution Unlimited: </a:t>
            </a:r>
            <a:r>
              <a:rPr lang="en-US" sz="800" b="0" kern="1200" dirty="0">
                <a:solidFill>
                  <a:schemeClr val="tx1">
                    <a:lumMod val="50000"/>
                    <a:lumOff val="50000"/>
                  </a:schemeClr>
                </a:solidFill>
                <a:effectLst/>
                <a:latin typeface="Arial" pitchFamily="34" charset="0"/>
                <a:ea typeface="+mn-ea"/>
                <a:cs typeface="Arial" pitchFamily="34" charset="0"/>
              </a:rPr>
              <a:t>17-3127</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Header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20240" t="16461" r="20944" b="22093"/>
          <a:stretch/>
        </p:blipFill>
        <p:spPr>
          <a:xfrm>
            <a:off x="823650" y="6181670"/>
            <a:ext cx="668656" cy="274320"/>
          </a:xfrm>
          <a:prstGeom prst="rect">
            <a:avLst/>
          </a:prstGeom>
        </p:spPr>
      </p:pic>
      <p:cxnSp>
        <p:nvCxnSpPr>
          <p:cNvPr id="10" name="Straight Connector 9"/>
          <p:cNvCxnSpPr/>
          <p:nvPr userDrawn="1"/>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userDrawn="1"/>
        </p:nvSpPr>
        <p:spPr bwMode="auto">
          <a:xfrm>
            <a:off x="6883215" y="6590252"/>
            <a:ext cx="1955985" cy="184666"/>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600" b="0" dirty="0">
                <a:solidFill>
                  <a:schemeClr val="tx1">
                    <a:lumMod val="50000"/>
                    <a:lumOff val="50000"/>
                  </a:schemeClr>
                </a:solidFill>
                <a:latin typeface="+mn-lt"/>
              </a:rPr>
              <a:t>© 2016</a:t>
            </a:r>
            <a:r>
              <a:rPr lang="en-US" altLang="en-US" sz="600" b="0" baseline="0" dirty="0">
                <a:solidFill>
                  <a:schemeClr val="tx1">
                    <a:lumMod val="50000"/>
                    <a:lumOff val="50000"/>
                  </a:schemeClr>
                </a:solidFill>
                <a:latin typeface="+mn-lt"/>
              </a:rPr>
              <a:t> </a:t>
            </a:r>
            <a:r>
              <a:rPr lang="en-US" altLang="en-US" sz="600" b="0" dirty="0">
                <a:solidFill>
                  <a:schemeClr val="tx1">
                    <a:lumMod val="50000"/>
                    <a:lumOff val="50000"/>
                  </a:schemeClr>
                </a:solidFill>
                <a:latin typeface="+mn-lt"/>
              </a:rPr>
              <a:t>The MITRE Corporation. All rights reserved.</a:t>
            </a:r>
          </a:p>
        </p:txBody>
      </p:sp>
      <p:sp>
        <p:nvSpPr>
          <p:cNvPr id="17" name="Rectangle 16"/>
          <p:cNvSpPr/>
          <p:nvPr userDrawn="1"/>
        </p:nvSpPr>
        <p:spPr bwMode="auto">
          <a:xfrm>
            <a:off x="1"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1"/>
              </a:solidFill>
              <a:effectLst/>
              <a:latin typeface="Arial" charset="0"/>
            </a:endParaRPr>
          </a:p>
        </p:txBody>
      </p:sp>
      <p:sp>
        <p:nvSpPr>
          <p:cNvPr id="18" name="Rectangle 17"/>
          <p:cNvSpPr/>
          <p:nvPr userDrawn="1"/>
        </p:nvSpPr>
        <p:spPr bwMode="auto">
          <a:xfrm>
            <a:off x="1"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2"/>
              </a:solidFill>
              <a:effectLst/>
              <a:latin typeface="Arial" charset="0"/>
            </a:endParaRPr>
          </a:p>
        </p:txBody>
      </p:sp>
      <p:cxnSp>
        <p:nvCxnSpPr>
          <p:cNvPr id="12" name="Straight Connector 11"/>
          <p:cNvCxnSpPr/>
          <p:nvPr userDrawn="1"/>
        </p:nvCxnSpPr>
        <p:spPr bwMode="auto">
          <a:xfrm>
            <a:off x="823650"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3" name="Rectangle 4"/>
          <p:cNvSpPr>
            <a:spLocks noGrp="1" noChangeArrowheads="1"/>
          </p:cNvSpPr>
          <p:nvPr>
            <p:ph type="subTitle" idx="1" hasCustomPrompt="1"/>
          </p:nvPr>
        </p:nvSpPr>
        <p:spPr>
          <a:xfrm>
            <a:off x="823650" y="3463137"/>
            <a:ext cx="4602163" cy="389922"/>
          </a:xfrm>
        </p:spPr>
        <p:txBody>
          <a:bodyPr/>
          <a:lstStyle>
            <a:lvl1pPr marL="0" indent="0">
              <a:buFont typeface="Wingdings" pitchFamily="2" charset="2"/>
              <a:buNone/>
              <a:defRPr b="1" spc="225" baseline="0">
                <a:solidFill>
                  <a:schemeClr val="tx2"/>
                </a:solidFill>
                <a:latin typeface="Arial" pitchFamily="34" charset="0"/>
                <a:cs typeface="Calibri" pitchFamily="34" charset="0"/>
              </a:defRPr>
            </a:lvl1pPr>
          </a:lstStyle>
          <a:p>
            <a:r>
              <a:rPr lang="en-US" altLang="en-US"/>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3300"/>
              </a:lnSpc>
              <a:defRPr sz="3000" b="1">
                <a:solidFill>
                  <a:schemeClr val="tx2"/>
                </a:solidFill>
                <a:latin typeface="Arial" pitchFamily="34" charset="0"/>
                <a:cs typeface="Times New Roman" pitchFamily="18" charset="0"/>
              </a:defRPr>
            </a:lvl1pPr>
          </a:lstStyle>
          <a:p>
            <a:r>
              <a:rPr lang="en-US"/>
              <a:t>Section Title</a:t>
            </a:r>
            <a:endParaRPr lang="en-US" dirty="0"/>
          </a:p>
        </p:txBody>
      </p:sp>
      <p:sp>
        <p:nvSpPr>
          <p:cNvPr id="19" name="TextBox 18"/>
          <p:cNvSpPr txBox="1"/>
          <p:nvPr userDrawn="1"/>
        </p:nvSpPr>
        <p:spPr>
          <a:xfrm>
            <a:off x="7324432" y="64170"/>
            <a:ext cx="1604210"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450"/>
              </a:spcAft>
              <a:buClrTx/>
              <a:buSzTx/>
              <a:buFontTx/>
              <a:buNone/>
              <a:tabLst/>
              <a:defRPr/>
            </a:pPr>
            <a:r>
              <a:rPr lang="en-US" sz="750" dirty="0">
                <a:solidFill>
                  <a:srgbClr val="C1CD23"/>
                </a:solidFill>
                <a:latin typeface="Arial" pitchFamily="34" charset="0"/>
              </a:rPr>
              <a:t>|</a:t>
            </a:r>
            <a:r>
              <a:rPr lang="en-US" sz="750" dirty="0">
                <a:latin typeface="Arial" pitchFamily="34" charset="0"/>
              </a:rPr>
              <a:t> </a:t>
            </a:r>
            <a:fld id="{295008BC-DA31-4D19-837B-EFA4386B05F5}" type="slidenum">
              <a:rPr lang="en-US" sz="750" smtClean="0">
                <a:solidFill>
                  <a:schemeClr val="tx1">
                    <a:lumMod val="50000"/>
                    <a:lumOff val="50000"/>
                  </a:schemeClr>
                </a:solidFill>
                <a:latin typeface="Arial" pitchFamily="34" charset="0"/>
              </a:rPr>
              <a:pPr marL="0" marR="0" indent="0" algn="r" defTabSz="685800" rtl="0" eaLnBrk="1" fontAlgn="auto" latinLnBrk="0" hangingPunct="1">
                <a:lnSpc>
                  <a:spcPct val="100000"/>
                </a:lnSpc>
                <a:spcBef>
                  <a:spcPts val="0"/>
                </a:spcBef>
                <a:spcAft>
                  <a:spcPts val="450"/>
                </a:spcAft>
                <a:buClrTx/>
                <a:buSzTx/>
                <a:buFontTx/>
                <a:buNone/>
                <a:tabLst/>
                <a:defRPr/>
              </a:pPr>
              <a:t>‹#›</a:t>
            </a:fld>
            <a:r>
              <a:rPr lang="en-US" sz="750" dirty="0">
                <a:latin typeface="Arial" pitchFamily="34" charset="0"/>
              </a:rPr>
              <a:t> </a:t>
            </a:r>
            <a:r>
              <a:rPr lang="en-US" sz="750" dirty="0">
                <a:solidFill>
                  <a:srgbClr val="C1CD23"/>
                </a:solidFill>
                <a:latin typeface="Arial" pitchFamily="34" charset="0"/>
              </a:rPr>
              <a:t>|</a:t>
            </a:r>
            <a:r>
              <a:rPr lang="en-US" sz="750" dirty="0">
                <a:ea typeface="Verdana" pitchFamily="34" charset="0"/>
                <a:cs typeface="Verdana" pitchFamily="34" charset="0"/>
              </a:rPr>
              <a:t> </a:t>
            </a:r>
          </a:p>
        </p:txBody>
      </p:sp>
    </p:spTree>
    <p:extLst>
      <p:ext uri="{BB962C8B-B14F-4D97-AF65-F5344CB8AC3E}">
        <p14:creationId xmlns:p14="http://schemas.microsoft.com/office/powerpoint/2010/main" val="226878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2400"/>
              </a:lnSpc>
              <a:defRPr lang="en-US"/>
            </a:lvl1pPr>
          </a:lstStyle>
          <a:p>
            <a:r>
              <a:rPr lang="en-US"/>
              <a:t>Click to edit Master title style</a:t>
            </a:r>
          </a:p>
        </p:txBody>
      </p:sp>
      <p:sp>
        <p:nvSpPr>
          <p:cNvPr id="8" name="Text Placeholder 2"/>
          <p:cNvSpPr>
            <a:spLocks noGrp="1"/>
          </p:cNvSpPr>
          <p:nvPr>
            <p:ph idx="1"/>
          </p:nvPr>
        </p:nvSpPr>
        <p:spPr>
          <a:xfrm>
            <a:off x="609600" y="1447800"/>
            <a:ext cx="8229600" cy="4962525"/>
          </a:xfrm>
          <a:prstGeom prst="rect">
            <a:avLst/>
          </a:prstGeom>
        </p:spPr>
        <p:txBody>
          <a:bodyPr vert="horz" lIns="91440" tIns="45720" rIns="91440" bIns="45720" rtlCol="0">
            <a:normAutofit/>
          </a:bodyPr>
          <a:lstStyle>
            <a:lvl1pPr>
              <a:spcAft>
                <a:spcPts val="450"/>
              </a:spcAft>
              <a:defRPr lang="en-US" smtClean="0"/>
            </a:lvl1pPr>
            <a:lvl2pPr>
              <a:spcAft>
                <a:spcPts val="450"/>
              </a:spcAft>
              <a:defRPr lang="en-US" smtClean="0"/>
            </a:lvl2pPr>
            <a:lvl3pPr>
              <a:spcAft>
                <a:spcPts val="450"/>
              </a:spcAft>
              <a:defRPr lang="en-US" smtClean="0"/>
            </a:lvl3pPr>
            <a:lvl4pPr marL="770335" indent="-210741">
              <a:buClr>
                <a:schemeClr val="tx2"/>
              </a:buClr>
              <a:defRPr lang="en-US" smtClean="0"/>
            </a:lvl4pPr>
            <a:lvl5pPr marL="989410" indent="-171450">
              <a:buClr>
                <a:schemeClr val="tx2"/>
              </a:buClr>
              <a:buSzPct val="60000"/>
              <a:buFont typeface="Wingdings" pitchFamily="2" charset="2"/>
              <a:buChar char="q"/>
              <a:tabLst/>
              <a:defRPr lang="en-US" smtClean="0"/>
            </a:lvl5pPr>
            <a:lvl6pPr marL="1206104" indent="-171450">
              <a:buClr>
                <a:schemeClr val="tx2"/>
              </a:buClr>
              <a:buFont typeface="Helvetica LT Std" pitchFamily="34" charset="0"/>
              <a:buChar char="–"/>
              <a:tabLst/>
              <a:defRPr lang="en-US" smtClean="0"/>
            </a:lvl6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e_Title_Slide">
    <p:spTree>
      <p:nvGrpSpPr>
        <p:cNvPr id="1" name=""/>
        <p:cNvGrpSpPr/>
        <p:nvPr/>
      </p:nvGrpSpPr>
      <p:grpSpPr>
        <a:xfrm>
          <a:off x="0" y="0"/>
          <a:ext cx="0" cy="0"/>
          <a:chOff x="0" y="0"/>
          <a:chExt cx="0" cy="0"/>
        </a:xfrm>
      </p:grpSpPr>
      <p:sp>
        <p:nvSpPr>
          <p:cNvPr id="31" name="Rectangle 30"/>
          <p:cNvSpPr/>
          <p:nvPr userDrawn="1"/>
        </p:nvSpPr>
        <p:spPr>
          <a:xfrm>
            <a:off x="26384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2" name="Rectangle 31"/>
          <p:cNvSpPr/>
          <p:nvPr userDrawn="1"/>
        </p:nvSpPr>
        <p:spPr>
          <a:xfrm>
            <a:off x="790574"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27" name="Rectangle 26"/>
          <p:cNvSpPr/>
          <p:nvPr userDrawn="1"/>
        </p:nvSpPr>
        <p:spPr>
          <a:xfrm>
            <a:off x="6315076"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30" name="Rectangle 29"/>
          <p:cNvSpPr/>
          <p:nvPr userDrawn="1"/>
        </p:nvSpPr>
        <p:spPr>
          <a:xfrm>
            <a:off x="4467225" y="3771900"/>
            <a:ext cx="1760538" cy="2076450"/>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itchFamily="34" charset="0"/>
            </a:endParaRPr>
          </a:p>
        </p:txBody>
      </p:sp>
      <p:sp>
        <p:nvSpPr>
          <p:cNvPr id="8" name="Rectangle 4"/>
          <p:cNvSpPr>
            <a:spLocks noGrp="1" noChangeArrowheads="1"/>
          </p:cNvSpPr>
          <p:nvPr>
            <p:ph type="subTitle" idx="1" hasCustomPrompt="1"/>
          </p:nvPr>
        </p:nvSpPr>
        <p:spPr>
          <a:xfrm>
            <a:off x="783117"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3300"/>
              </a:lnSpc>
              <a:defRPr sz="3000" b="1">
                <a:solidFill>
                  <a:schemeClr val="tx2"/>
                </a:solidFill>
                <a:latin typeface="Arial" pitchFamily="34" charset="0"/>
                <a:cs typeface="Times New Roman" pitchFamily="18" charset="0"/>
              </a:defRPr>
            </a:lvl1pPr>
          </a:lstStyle>
          <a:p>
            <a:r>
              <a:rPr lang="en-US" dirty="0"/>
              <a:t>Title here</a:t>
            </a:r>
          </a:p>
        </p:txBody>
      </p:sp>
      <p:sp>
        <p:nvSpPr>
          <p:cNvPr id="12" name="Rectangle 11"/>
          <p:cNvSpPr/>
          <p:nvPr userDrawn="1"/>
        </p:nvSpPr>
        <p:spPr bwMode="auto">
          <a:xfrm>
            <a:off x="1" y="2"/>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1"/>
              </a:solidFill>
              <a:effectLst/>
              <a:latin typeface="Arial" charset="0"/>
            </a:endParaRPr>
          </a:p>
        </p:txBody>
      </p:sp>
      <p:cxnSp>
        <p:nvCxnSpPr>
          <p:cNvPr id="15" name="Straight Connector 14"/>
          <p:cNvCxnSpPr/>
          <p:nvPr userDrawn="1"/>
        </p:nvCxnSpPr>
        <p:spPr bwMode="auto">
          <a:xfrm>
            <a:off x="823650"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1" y="2510289"/>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2"/>
              </a:solidFill>
              <a:effectLst/>
              <a:latin typeface="Arial" charset="0"/>
            </a:endParaRPr>
          </a:p>
        </p:txBody>
      </p:sp>
      <p:cxnSp>
        <p:nvCxnSpPr>
          <p:cNvPr id="16" name="Straight Connector 15"/>
          <p:cNvCxnSpPr/>
          <p:nvPr userDrawn="1"/>
        </p:nvCxnSpPr>
        <p:spPr bwMode="auto">
          <a:xfrm>
            <a:off x="823650"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37" name="TextBox 36"/>
          <p:cNvSpPr txBox="1"/>
          <p:nvPr userDrawn="1"/>
        </p:nvSpPr>
        <p:spPr>
          <a:xfrm>
            <a:off x="6835552" y="4391928"/>
            <a:ext cx="724878" cy="643766"/>
          </a:xfrm>
          <a:prstGeom prst="rect">
            <a:avLst/>
          </a:prstGeom>
          <a:noFill/>
        </p:spPr>
        <p:txBody>
          <a:bodyPr wrap="none" rtlCol="0">
            <a:spAutoFit/>
          </a:bodyPr>
          <a:lstStyle/>
          <a:p>
            <a:pPr algn="ctr">
              <a:lnSpc>
                <a:spcPts val="1050"/>
              </a:lnSpc>
              <a:spcAft>
                <a:spcPts val="450"/>
              </a:spcAft>
            </a:pPr>
            <a:r>
              <a:rPr lang="en-US" sz="1050">
                <a:latin typeface="Arial" pitchFamily="34" charset="0"/>
                <a:ea typeface="Verdana" pitchFamily="34" charset="0"/>
                <a:cs typeface="Verdana" pitchFamily="34" charset="0"/>
              </a:rPr>
              <a:t>Optional</a:t>
            </a:r>
            <a:r>
              <a:rPr lang="en-US" sz="1050" baseline="0">
                <a:latin typeface="Arial" pitchFamily="34" charset="0"/>
                <a:ea typeface="Verdana" pitchFamily="34" charset="0"/>
                <a:cs typeface="Verdana" pitchFamily="34" charset="0"/>
              </a:rPr>
              <a:t> </a:t>
            </a:r>
          </a:p>
          <a:p>
            <a:pPr algn="ctr">
              <a:lnSpc>
                <a:spcPts val="1050"/>
              </a:lnSpc>
              <a:spcAft>
                <a:spcPts val="450"/>
              </a:spcAft>
            </a:pPr>
            <a:r>
              <a:rPr lang="en-US" sz="1050">
                <a:latin typeface="Arial" pitchFamily="34" charset="0"/>
                <a:ea typeface="Verdana" pitchFamily="34" charset="0"/>
                <a:cs typeface="Verdana" pitchFamily="34" charset="0"/>
              </a:rPr>
              <a:t>Image</a:t>
            </a:r>
            <a:endParaRPr lang="en-US" sz="1050" dirty="0">
              <a:latin typeface="Arial" pitchFamily="34" charset="0"/>
              <a:ea typeface="Verdana" pitchFamily="34" charset="0"/>
              <a:cs typeface="Verdana" pitchFamily="34" charset="0"/>
            </a:endParaRPr>
          </a:p>
          <a:p>
            <a:pPr algn="ctr">
              <a:lnSpc>
                <a:spcPts val="1050"/>
              </a:lnSpc>
              <a:spcAft>
                <a:spcPts val="450"/>
              </a:spcAft>
            </a:pPr>
            <a:r>
              <a:rPr lang="en-US" sz="1050" dirty="0">
                <a:latin typeface="Arial" pitchFamily="34" charset="0"/>
                <a:ea typeface="Verdana" pitchFamily="34" charset="0"/>
                <a:cs typeface="Verdana" pitchFamily="34" charset="0"/>
              </a:rPr>
              <a:t>Here</a:t>
            </a:r>
          </a:p>
        </p:txBody>
      </p:sp>
      <p:sp>
        <p:nvSpPr>
          <p:cNvPr id="33" name="TextBox 32"/>
          <p:cNvSpPr txBox="1"/>
          <p:nvPr userDrawn="1"/>
        </p:nvSpPr>
        <p:spPr>
          <a:xfrm>
            <a:off x="4955440" y="4391928"/>
            <a:ext cx="724878" cy="643766"/>
          </a:xfrm>
          <a:prstGeom prst="rect">
            <a:avLst/>
          </a:prstGeom>
          <a:noFill/>
        </p:spPr>
        <p:txBody>
          <a:bodyPr wrap="none" rtlCol="0">
            <a:spAutoFit/>
          </a:bodyPr>
          <a:lstStyle/>
          <a:p>
            <a:pPr algn="ctr">
              <a:lnSpc>
                <a:spcPts val="1050"/>
              </a:lnSpc>
              <a:spcAft>
                <a:spcPts val="450"/>
              </a:spcAft>
            </a:pPr>
            <a:r>
              <a:rPr lang="en-US" sz="1050">
                <a:latin typeface="Arial" pitchFamily="34" charset="0"/>
                <a:ea typeface="Verdana" pitchFamily="34" charset="0"/>
                <a:cs typeface="Verdana" pitchFamily="34" charset="0"/>
              </a:rPr>
              <a:t>Optional</a:t>
            </a:r>
            <a:r>
              <a:rPr lang="en-US" sz="1050" baseline="0">
                <a:latin typeface="Arial" pitchFamily="34" charset="0"/>
                <a:ea typeface="Verdana" pitchFamily="34" charset="0"/>
                <a:cs typeface="Verdana" pitchFamily="34" charset="0"/>
              </a:rPr>
              <a:t> </a:t>
            </a:r>
          </a:p>
          <a:p>
            <a:pPr algn="ctr">
              <a:lnSpc>
                <a:spcPts val="1050"/>
              </a:lnSpc>
              <a:spcAft>
                <a:spcPts val="450"/>
              </a:spcAft>
            </a:pPr>
            <a:r>
              <a:rPr lang="en-US" sz="1050">
                <a:latin typeface="Arial" pitchFamily="34" charset="0"/>
                <a:ea typeface="Verdana" pitchFamily="34" charset="0"/>
                <a:cs typeface="Verdana" pitchFamily="34" charset="0"/>
              </a:rPr>
              <a:t>Image</a:t>
            </a:r>
            <a:endParaRPr lang="en-US" sz="1050" dirty="0">
              <a:latin typeface="Arial" pitchFamily="34" charset="0"/>
              <a:ea typeface="Verdana" pitchFamily="34" charset="0"/>
              <a:cs typeface="Verdana" pitchFamily="34" charset="0"/>
            </a:endParaRPr>
          </a:p>
          <a:p>
            <a:pPr algn="ctr">
              <a:lnSpc>
                <a:spcPts val="1050"/>
              </a:lnSpc>
              <a:spcAft>
                <a:spcPts val="450"/>
              </a:spcAft>
            </a:pPr>
            <a:r>
              <a:rPr lang="en-US" sz="1050" dirty="0">
                <a:latin typeface="Arial" pitchFamily="34" charset="0"/>
                <a:ea typeface="Verdana" pitchFamily="34" charset="0"/>
                <a:cs typeface="Verdana" pitchFamily="34" charset="0"/>
              </a:rPr>
              <a:t>Here</a:t>
            </a:r>
          </a:p>
        </p:txBody>
      </p:sp>
      <p:sp>
        <p:nvSpPr>
          <p:cNvPr id="34" name="TextBox 33"/>
          <p:cNvSpPr txBox="1"/>
          <p:nvPr userDrawn="1"/>
        </p:nvSpPr>
        <p:spPr>
          <a:xfrm>
            <a:off x="3145690" y="4391928"/>
            <a:ext cx="724878" cy="643766"/>
          </a:xfrm>
          <a:prstGeom prst="rect">
            <a:avLst/>
          </a:prstGeom>
          <a:noFill/>
        </p:spPr>
        <p:txBody>
          <a:bodyPr wrap="none" rtlCol="0">
            <a:spAutoFit/>
          </a:bodyPr>
          <a:lstStyle/>
          <a:p>
            <a:pPr algn="ctr">
              <a:lnSpc>
                <a:spcPts val="1050"/>
              </a:lnSpc>
              <a:spcAft>
                <a:spcPts val="450"/>
              </a:spcAft>
            </a:pPr>
            <a:r>
              <a:rPr lang="en-US" sz="1050">
                <a:latin typeface="Arial" pitchFamily="34" charset="0"/>
                <a:ea typeface="Verdana" pitchFamily="34" charset="0"/>
                <a:cs typeface="Verdana" pitchFamily="34" charset="0"/>
              </a:rPr>
              <a:t>Optional</a:t>
            </a:r>
            <a:r>
              <a:rPr lang="en-US" sz="1050" baseline="0">
                <a:latin typeface="Arial" pitchFamily="34" charset="0"/>
                <a:ea typeface="Verdana" pitchFamily="34" charset="0"/>
                <a:cs typeface="Verdana" pitchFamily="34" charset="0"/>
              </a:rPr>
              <a:t> </a:t>
            </a:r>
          </a:p>
          <a:p>
            <a:pPr algn="ctr">
              <a:lnSpc>
                <a:spcPts val="1050"/>
              </a:lnSpc>
              <a:spcAft>
                <a:spcPts val="450"/>
              </a:spcAft>
            </a:pPr>
            <a:r>
              <a:rPr lang="en-US" sz="1050">
                <a:latin typeface="Arial" pitchFamily="34" charset="0"/>
                <a:ea typeface="Verdana" pitchFamily="34" charset="0"/>
                <a:cs typeface="Verdana" pitchFamily="34" charset="0"/>
              </a:rPr>
              <a:t>Image</a:t>
            </a:r>
            <a:endParaRPr lang="en-US" sz="1050" dirty="0">
              <a:latin typeface="Arial" pitchFamily="34" charset="0"/>
              <a:ea typeface="Verdana" pitchFamily="34" charset="0"/>
              <a:cs typeface="Verdana" pitchFamily="34" charset="0"/>
            </a:endParaRPr>
          </a:p>
          <a:p>
            <a:pPr algn="ctr">
              <a:lnSpc>
                <a:spcPts val="1050"/>
              </a:lnSpc>
              <a:spcAft>
                <a:spcPts val="450"/>
              </a:spcAft>
            </a:pPr>
            <a:r>
              <a:rPr lang="en-US" sz="1050" dirty="0">
                <a:latin typeface="Arial" pitchFamily="34" charset="0"/>
                <a:ea typeface="Verdana" pitchFamily="34" charset="0"/>
                <a:cs typeface="Verdana" pitchFamily="34" charset="0"/>
              </a:rPr>
              <a:t>Here</a:t>
            </a:r>
          </a:p>
        </p:txBody>
      </p:sp>
      <p:sp>
        <p:nvSpPr>
          <p:cNvPr id="40" name="TextBox 39"/>
          <p:cNvSpPr txBox="1"/>
          <p:nvPr userDrawn="1"/>
        </p:nvSpPr>
        <p:spPr>
          <a:xfrm>
            <a:off x="1297840" y="4391928"/>
            <a:ext cx="724878" cy="643766"/>
          </a:xfrm>
          <a:prstGeom prst="rect">
            <a:avLst/>
          </a:prstGeom>
          <a:noFill/>
        </p:spPr>
        <p:txBody>
          <a:bodyPr wrap="none" rtlCol="0">
            <a:spAutoFit/>
          </a:bodyPr>
          <a:lstStyle/>
          <a:p>
            <a:pPr algn="ctr">
              <a:lnSpc>
                <a:spcPts val="1050"/>
              </a:lnSpc>
              <a:spcAft>
                <a:spcPts val="450"/>
              </a:spcAft>
            </a:pPr>
            <a:r>
              <a:rPr lang="en-US" sz="1050">
                <a:latin typeface="Arial" pitchFamily="34" charset="0"/>
                <a:ea typeface="Verdana" pitchFamily="34" charset="0"/>
                <a:cs typeface="Verdana" pitchFamily="34" charset="0"/>
              </a:rPr>
              <a:t>Optional</a:t>
            </a:r>
            <a:r>
              <a:rPr lang="en-US" sz="1050" baseline="0">
                <a:latin typeface="Arial" pitchFamily="34" charset="0"/>
                <a:ea typeface="Verdana" pitchFamily="34" charset="0"/>
                <a:cs typeface="Verdana" pitchFamily="34" charset="0"/>
              </a:rPr>
              <a:t> </a:t>
            </a:r>
          </a:p>
          <a:p>
            <a:pPr algn="ctr">
              <a:lnSpc>
                <a:spcPts val="1050"/>
              </a:lnSpc>
              <a:spcAft>
                <a:spcPts val="450"/>
              </a:spcAft>
            </a:pPr>
            <a:r>
              <a:rPr lang="en-US" sz="1050">
                <a:latin typeface="Arial" pitchFamily="34" charset="0"/>
                <a:ea typeface="Verdana" pitchFamily="34" charset="0"/>
                <a:cs typeface="Verdana" pitchFamily="34" charset="0"/>
              </a:rPr>
              <a:t>Image</a:t>
            </a:r>
            <a:endParaRPr lang="en-US" sz="1050" dirty="0">
              <a:latin typeface="Arial" pitchFamily="34" charset="0"/>
              <a:ea typeface="Verdana" pitchFamily="34" charset="0"/>
              <a:cs typeface="Verdana" pitchFamily="34" charset="0"/>
            </a:endParaRPr>
          </a:p>
          <a:p>
            <a:pPr algn="ctr">
              <a:lnSpc>
                <a:spcPts val="1050"/>
              </a:lnSpc>
              <a:spcAft>
                <a:spcPts val="450"/>
              </a:spcAft>
            </a:pPr>
            <a:r>
              <a:rPr lang="en-US" sz="1050" dirty="0">
                <a:latin typeface="Arial" pitchFamily="34" charset="0"/>
                <a:ea typeface="Verdana" pitchFamily="34" charset="0"/>
                <a:cs typeface="Verdana" pitchFamily="34" charset="0"/>
              </a:rPr>
              <a:t>Here</a:t>
            </a:r>
          </a:p>
        </p:txBody>
      </p:sp>
      <p:sp>
        <p:nvSpPr>
          <p:cNvPr id="41" name="Text Placeholder 4"/>
          <p:cNvSpPr>
            <a:spLocks noGrp="1"/>
          </p:cNvSpPr>
          <p:nvPr>
            <p:ph type="body" sz="quarter" idx="10" hasCustomPrompt="1"/>
          </p:nvPr>
        </p:nvSpPr>
        <p:spPr>
          <a:xfrm>
            <a:off x="4286251" y="76202"/>
            <a:ext cx="4572000" cy="247649"/>
          </a:xfrm>
        </p:spPr>
        <p:txBody>
          <a:bodyPr/>
          <a:lstStyle>
            <a:lvl1pPr marL="0" marR="0" indent="0" algn="r" defTabSz="685800" rtl="0" eaLnBrk="1" fontAlgn="auto" latinLnBrk="0" hangingPunct="1">
              <a:lnSpc>
                <a:spcPct val="100000"/>
              </a:lnSpc>
              <a:spcBef>
                <a:spcPts val="0"/>
              </a:spcBef>
              <a:spcAft>
                <a:spcPts val="450"/>
              </a:spcAft>
              <a:buClrTx/>
              <a:buSzTx/>
              <a:buFontTx/>
              <a:buNone/>
              <a:tabLst/>
              <a:defRPr sz="900" b="1">
                <a:solidFill>
                  <a:schemeClr val="tx2"/>
                </a:solidFill>
                <a:latin typeface="Arial" panose="020B0604020202020204" pitchFamily="34" charset="0"/>
                <a:cs typeface="Arial" panose="020B0604020202020204" pitchFamily="34" charset="0"/>
              </a:defRPr>
            </a:lvl1pPr>
          </a:lstStyle>
          <a:p>
            <a:pPr marL="0" marR="0" lvl="0" indent="0" algn="r" defTabSz="685800" rtl="0" eaLnBrk="1" fontAlgn="auto" latinLnBrk="0" hangingPunct="1">
              <a:lnSpc>
                <a:spcPct val="100000"/>
              </a:lnSpc>
              <a:spcBef>
                <a:spcPts val="0"/>
              </a:spcBef>
              <a:spcAft>
                <a:spcPts val="450"/>
              </a:spcAft>
              <a:buClrTx/>
              <a:buSzTx/>
              <a:buFontTx/>
              <a:buNone/>
              <a:tabLst/>
              <a:defRPr/>
            </a:pPr>
            <a:r>
              <a:rPr kumimoji="0" lang="en-US" sz="900" b="0" i="0" u="none" strike="noStrike" kern="1200" cap="none" spc="0" normalizeH="0" baseline="0" noProof="0" dirty="0">
                <a:ln>
                  <a:noFill/>
                </a:ln>
                <a:solidFill>
                  <a:srgbClr val="005F9E"/>
                </a:solidFill>
                <a:effectLst/>
                <a:uLnTx/>
                <a:uFillTx/>
                <a:latin typeface="Arial" pitchFamily="34" charset="0"/>
                <a:ea typeface="Verdana" pitchFamily="34" charset="0"/>
                <a:cs typeface="Verdana" pitchFamily="34" charset="0"/>
              </a:rPr>
              <a:t>Organization Name Here</a:t>
            </a:r>
          </a:p>
        </p:txBody>
      </p:sp>
      <p:sp>
        <p:nvSpPr>
          <p:cNvPr id="42" name="Text Placeholder 12"/>
          <p:cNvSpPr>
            <a:spLocks noGrp="1"/>
          </p:cNvSpPr>
          <p:nvPr>
            <p:ph type="body" sz="quarter" idx="11" hasCustomPrompt="1"/>
          </p:nvPr>
        </p:nvSpPr>
        <p:spPr>
          <a:xfrm>
            <a:off x="800101" y="3086102"/>
            <a:ext cx="2562225" cy="447675"/>
          </a:xfrm>
        </p:spPr>
        <p:txBody>
          <a:bodyPr/>
          <a:lstStyle>
            <a:lvl1pPr marL="0" indent="0" algn="l" defTabSz="685800" rtl="0" eaLnBrk="1" latinLnBrk="0" hangingPunct="1">
              <a:spcBef>
                <a:spcPts val="0"/>
              </a:spcBef>
              <a:spcAft>
                <a:spcPts val="450"/>
              </a:spcAft>
              <a:buClr>
                <a:schemeClr val="tx2"/>
              </a:buClr>
              <a:buSzPct val="120000"/>
              <a:buFont typeface="Wingdings" pitchFamily="2" charset="2"/>
              <a:buNone/>
              <a:defRPr lang="en-US" sz="1350" b="1" kern="1200" spc="0" baseline="0" dirty="0">
                <a:solidFill>
                  <a:schemeClr val="tx2"/>
                </a:solidFill>
                <a:latin typeface="Arial" pitchFamily="34" charset="0"/>
                <a:ea typeface="+mn-ea"/>
                <a:cs typeface="Arial" pitchFamily="34" charset="0"/>
              </a:defRPr>
            </a:lvl1pPr>
            <a:lvl2pPr marL="215504" indent="0">
              <a:buNone/>
              <a:defRPr/>
            </a:lvl2pPr>
            <a:lvl3pPr marL="386954" indent="0">
              <a:buNone/>
              <a:defRPr/>
            </a:lvl3pPr>
            <a:lvl4pPr marL="601266" indent="0">
              <a:buNone/>
              <a:defRPr/>
            </a:lvl4pPr>
            <a:lvl5pPr marL="817960" indent="0">
              <a:buNone/>
              <a:defRPr/>
            </a:lvl5pPr>
          </a:lstStyle>
          <a:p>
            <a:pPr lvl="0"/>
            <a:r>
              <a:rPr lang="en-US" dirty="0"/>
              <a:t>Date</a:t>
            </a:r>
          </a:p>
        </p:txBody>
      </p:sp>
      <p:sp>
        <p:nvSpPr>
          <p:cNvPr id="20" name="Text Box 34"/>
          <p:cNvSpPr txBox="1">
            <a:spLocks noChangeArrowheads="1"/>
          </p:cNvSpPr>
          <p:nvPr userDrawn="1"/>
        </p:nvSpPr>
        <p:spPr bwMode="auto">
          <a:xfrm>
            <a:off x="6377990" y="6603815"/>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97938" y="6273519"/>
            <a:ext cx="670505" cy="243820"/>
          </a:xfrm>
          <a:prstGeom prst="rect">
            <a:avLst/>
          </a:prstGeom>
        </p:spPr>
      </p:pic>
      <p:sp>
        <p:nvSpPr>
          <p:cNvPr id="23" name="Text Box 27"/>
          <p:cNvSpPr txBox="1">
            <a:spLocks noChangeArrowheads="1"/>
          </p:cNvSpPr>
          <p:nvPr userDrawn="1"/>
        </p:nvSpPr>
        <p:spPr bwMode="auto">
          <a:xfrm>
            <a:off x="2500888" y="6588761"/>
            <a:ext cx="2985112"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 Distribution Unlimited: </a:t>
            </a:r>
            <a:r>
              <a:rPr lang="en-US" sz="800" b="0" kern="1200" dirty="0">
                <a:solidFill>
                  <a:schemeClr val="tx1">
                    <a:lumMod val="50000"/>
                    <a:lumOff val="50000"/>
                  </a:schemeClr>
                </a:solidFill>
                <a:effectLst/>
                <a:latin typeface="Arial" pitchFamily="34" charset="0"/>
                <a:ea typeface="+mn-ea"/>
                <a:cs typeface="Arial" pitchFamily="34" charset="0"/>
              </a:rPr>
              <a:t>17-3127</a:t>
            </a:r>
            <a:endParaRPr lang="en-US" dirty="0"/>
          </a:p>
        </p:txBody>
      </p:sp>
    </p:spTree>
    <p:extLst>
      <p:ext uri="{BB962C8B-B14F-4D97-AF65-F5344CB8AC3E}">
        <p14:creationId xmlns:p14="http://schemas.microsoft.com/office/powerpoint/2010/main" val="131494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Layout">
    <p:spTree>
      <p:nvGrpSpPr>
        <p:cNvPr id="1" name=""/>
        <p:cNvGrpSpPr/>
        <p:nvPr/>
      </p:nvGrpSpPr>
      <p:grpSpPr>
        <a:xfrm>
          <a:off x="0" y="0"/>
          <a:ext cx="0" cy="0"/>
          <a:chOff x="0" y="0"/>
          <a:chExt cx="0" cy="0"/>
        </a:xfrm>
      </p:grpSpPr>
      <p:grpSp>
        <p:nvGrpSpPr>
          <p:cNvPr id="2" name="Group 1"/>
          <p:cNvGrpSpPr/>
          <p:nvPr userDrawn="1"/>
        </p:nvGrpSpPr>
        <p:grpSpPr>
          <a:xfrm>
            <a:off x="0" y="-2"/>
            <a:ext cx="407324" cy="6858002"/>
            <a:chOff x="0" y="-1"/>
            <a:chExt cx="407324" cy="6858001"/>
          </a:xfrm>
        </p:grpSpPr>
        <p:sp>
          <p:nvSpPr>
            <p:cNvPr id="17" name="Rectangle 16"/>
            <p:cNvSpPr/>
            <p:nvPr userDrawn="1"/>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userDrawn="1"/>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9467" y="6509438"/>
            <a:ext cx="670505" cy="243820"/>
          </a:xfrm>
          <a:prstGeom prst="rect">
            <a:avLst/>
          </a:prstGeom>
        </p:spPr>
      </p:pic>
      <p:sp>
        <p:nvSpPr>
          <p:cNvPr id="20" name="TextBox 19"/>
          <p:cNvSpPr txBox="1"/>
          <p:nvPr userDrawn="1"/>
        </p:nvSpPr>
        <p:spPr>
          <a:xfrm>
            <a:off x="7139704"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grpSp>
        <p:nvGrpSpPr>
          <p:cNvPr id="14" name="Group 13"/>
          <p:cNvGrpSpPr/>
          <p:nvPr userDrawn="1"/>
        </p:nvGrpSpPr>
        <p:grpSpPr>
          <a:xfrm>
            <a:off x="8735292" y="-1"/>
            <a:ext cx="407324" cy="6858001"/>
            <a:chOff x="0" y="-1"/>
            <a:chExt cx="407324" cy="6858001"/>
          </a:xfrm>
        </p:grpSpPr>
        <p:sp>
          <p:nvSpPr>
            <p:cNvPr id="22" name="Rectangle 21"/>
            <p:cNvSpPr/>
            <p:nvPr userDrawn="1"/>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userDrawn="1"/>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grpSp>
        <p:nvGrpSpPr>
          <p:cNvPr id="3" name="Group 2"/>
          <p:cNvGrpSpPr/>
          <p:nvPr userDrawn="1"/>
        </p:nvGrpSpPr>
        <p:grpSpPr>
          <a:xfrm>
            <a:off x="803562" y="2057400"/>
            <a:ext cx="7536873" cy="2743200"/>
            <a:chOff x="685800" y="2057400"/>
            <a:chExt cx="10744200" cy="2743200"/>
          </a:xfrm>
        </p:grpSpPr>
        <p:cxnSp>
          <p:nvCxnSpPr>
            <p:cNvPr id="24" name="Straight Connector 23"/>
            <p:cNvCxnSpPr/>
            <p:nvPr userDrawn="1"/>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6" name="Rectangle 9"/>
          <p:cNvSpPr>
            <a:spLocks noGrp="1" noChangeArrowheads="1"/>
          </p:cNvSpPr>
          <p:nvPr>
            <p:ph type="ctrTitle" sz="quarter" hasCustomPrompt="1"/>
          </p:nvPr>
        </p:nvSpPr>
        <p:spPr>
          <a:xfrm>
            <a:off x="923636" y="2424417"/>
            <a:ext cx="7333674" cy="2013359"/>
          </a:xfrm>
        </p:spPr>
        <p:txBody>
          <a:bodyPr anchor="ctr" anchorCtr="0">
            <a:noAutofit/>
          </a:bodyPr>
          <a:lstStyle>
            <a:lvl1pPr algn="ctr">
              <a:lnSpc>
                <a:spcPts val="4400"/>
              </a:lnSpc>
              <a:defRPr sz="3600" b="1">
                <a:solidFill>
                  <a:schemeClr val="tx2"/>
                </a:solidFill>
                <a:latin typeface="Arial" pitchFamily="34" charset="0"/>
                <a:cs typeface="Times New Roman" pitchFamily="18" charset="0"/>
              </a:defRPr>
            </a:lvl1pPr>
          </a:lstStyle>
          <a:p>
            <a:r>
              <a:rPr lang="en-US" dirty="0"/>
              <a:t>Divider Slide – Section Title here</a:t>
            </a:r>
          </a:p>
        </p:txBody>
      </p:sp>
      <p:sp>
        <p:nvSpPr>
          <p:cNvPr id="16" name="Text Box 27"/>
          <p:cNvSpPr txBox="1">
            <a:spLocks noChangeArrowheads="1"/>
          </p:cNvSpPr>
          <p:nvPr userDrawn="1"/>
        </p:nvSpPr>
        <p:spPr bwMode="auto">
          <a:xfrm>
            <a:off x="2500888" y="6588761"/>
            <a:ext cx="2985112"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 Distribution Unlimited: </a:t>
            </a:r>
            <a:r>
              <a:rPr lang="en-US" sz="800" b="0" kern="1200" dirty="0">
                <a:solidFill>
                  <a:schemeClr val="tx1">
                    <a:lumMod val="50000"/>
                    <a:lumOff val="50000"/>
                  </a:schemeClr>
                </a:solidFill>
                <a:effectLst/>
                <a:latin typeface="Arial" pitchFamily="34" charset="0"/>
                <a:ea typeface="+mn-ea"/>
                <a:cs typeface="Arial" pitchFamily="34" charset="0"/>
              </a:rPr>
              <a:t>17-3127</a:t>
            </a:r>
            <a:endParaRPr lang="en-US" dirty="0"/>
          </a:p>
        </p:txBody>
      </p:sp>
    </p:spTree>
    <p:extLst>
      <p:ext uri="{BB962C8B-B14F-4D97-AF65-F5344CB8AC3E}">
        <p14:creationId xmlns:p14="http://schemas.microsoft.com/office/powerpoint/2010/main" val="398249428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2400"/>
              </a:lnSpc>
              <a:defRPr lang="en-US"/>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3" name="Rectangle 2"/>
          <p:cNvSpPr/>
          <p:nvPr userDrawn="1"/>
        </p:nvSpPr>
        <p:spPr bwMode="auto">
          <a:xfrm>
            <a:off x="1"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1"/>
              </a:solidFill>
              <a:effectLst/>
              <a:latin typeface="Arial" charset="0"/>
            </a:endParaRPr>
          </a:p>
        </p:txBody>
      </p:sp>
      <p:sp>
        <p:nvSpPr>
          <p:cNvPr id="4" name="Rectangle 3"/>
          <p:cNvSpPr/>
          <p:nvPr userDrawn="1"/>
        </p:nvSpPr>
        <p:spPr bwMode="auto">
          <a:xfrm>
            <a:off x="1"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2"/>
              </a:solidFill>
              <a:effectLst/>
              <a:latin typeface="Arial" charset="0"/>
            </a:endParaRPr>
          </a:p>
        </p:txBody>
      </p:sp>
      <p:sp>
        <p:nvSpPr>
          <p:cNvPr id="8" name="TextBox 7"/>
          <p:cNvSpPr txBox="1"/>
          <p:nvPr userDrawn="1"/>
        </p:nvSpPr>
        <p:spPr>
          <a:xfrm>
            <a:off x="7324432" y="64170"/>
            <a:ext cx="1604210"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450"/>
              </a:spcAft>
              <a:buClrTx/>
              <a:buSzTx/>
              <a:buFontTx/>
              <a:buNone/>
              <a:tabLst/>
              <a:defRPr/>
            </a:pPr>
            <a:r>
              <a:rPr lang="en-US" sz="750">
                <a:solidFill>
                  <a:srgbClr val="C1CD23"/>
                </a:solidFill>
                <a:latin typeface="Arial" pitchFamily="34" charset="0"/>
              </a:rPr>
              <a:t>|</a:t>
            </a:r>
            <a:r>
              <a:rPr lang="en-US" sz="750">
                <a:latin typeface="Arial" pitchFamily="34" charset="0"/>
              </a:rPr>
              <a:t> </a:t>
            </a:r>
            <a:fld id="{295008BC-DA31-4D19-837B-EFA4386B05F5}" type="slidenum">
              <a:rPr lang="en-US" sz="750" smtClean="0">
                <a:solidFill>
                  <a:schemeClr val="tx1">
                    <a:lumMod val="50000"/>
                    <a:lumOff val="50000"/>
                  </a:schemeClr>
                </a:solidFill>
                <a:latin typeface="Arial" pitchFamily="34" charset="0"/>
              </a:rPr>
              <a:pPr marL="0" marR="0" indent="0" algn="r" defTabSz="685800" rtl="0" eaLnBrk="1" fontAlgn="auto" latinLnBrk="0" hangingPunct="1">
                <a:lnSpc>
                  <a:spcPct val="100000"/>
                </a:lnSpc>
                <a:spcBef>
                  <a:spcPts val="0"/>
                </a:spcBef>
                <a:spcAft>
                  <a:spcPts val="450"/>
                </a:spcAft>
                <a:buClrTx/>
                <a:buSzTx/>
                <a:buFontTx/>
                <a:buNone/>
                <a:tabLst/>
                <a:defRPr/>
              </a:pPr>
              <a:t>‹#›</a:t>
            </a:fld>
            <a:r>
              <a:rPr lang="en-US" sz="750">
                <a:latin typeface="Arial" pitchFamily="34" charset="0"/>
              </a:rPr>
              <a:t> </a:t>
            </a:r>
            <a:r>
              <a:rPr lang="en-US" sz="750">
                <a:solidFill>
                  <a:srgbClr val="C1CD23"/>
                </a:solidFill>
                <a:latin typeface="Arial" pitchFamily="34" charset="0"/>
              </a:rPr>
              <a:t>|</a:t>
            </a:r>
            <a:r>
              <a:rPr lang="en-US" sz="750">
                <a:ea typeface="Verdana" pitchFamily="34" charset="0"/>
                <a:cs typeface="Verdana" pitchFamily="34" charset="0"/>
              </a:rPr>
              <a:t> </a:t>
            </a:r>
          </a:p>
        </p:txBody>
      </p:sp>
      <p:sp>
        <p:nvSpPr>
          <p:cNvPr id="10" name="Text Box 34"/>
          <p:cNvSpPr txBox="1">
            <a:spLocks noChangeArrowheads="1"/>
          </p:cNvSpPr>
          <p:nvPr userDrawn="1"/>
        </p:nvSpPr>
        <p:spPr bwMode="auto">
          <a:xfrm>
            <a:off x="465268" y="6529846"/>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2" name="Text Box 27"/>
          <p:cNvSpPr txBox="1">
            <a:spLocks noChangeArrowheads="1"/>
          </p:cNvSpPr>
          <p:nvPr userDrawn="1"/>
        </p:nvSpPr>
        <p:spPr bwMode="auto">
          <a:xfrm>
            <a:off x="4845853" y="6529846"/>
            <a:ext cx="2985112"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 Distribution Unlimited: </a:t>
            </a:r>
            <a:r>
              <a:rPr lang="en-US" sz="800" b="0" kern="1200" dirty="0">
                <a:solidFill>
                  <a:schemeClr val="tx1">
                    <a:lumMod val="50000"/>
                    <a:lumOff val="50000"/>
                  </a:schemeClr>
                </a:solidFill>
                <a:effectLst/>
                <a:latin typeface="Arial" pitchFamily="34" charset="0"/>
                <a:ea typeface="+mn-ea"/>
                <a:cs typeface="Arial" pitchFamily="34" charset="0"/>
              </a:rPr>
              <a:t>17-3127</a:t>
            </a:r>
            <a:endParaRPr lang="en-US" dirty="0"/>
          </a:p>
        </p:txBody>
      </p:sp>
    </p:spTree>
    <p:extLst>
      <p:ext uri="{BB962C8B-B14F-4D97-AF65-F5344CB8AC3E}">
        <p14:creationId xmlns:p14="http://schemas.microsoft.com/office/powerpoint/2010/main" val="20338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4" name="Rectangle 3"/>
          <p:cNvSpPr/>
          <p:nvPr userDrawn="1"/>
        </p:nvSpPr>
        <p:spPr>
          <a:xfrm>
            <a:off x="1" y="0"/>
            <a:ext cx="60007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 Placeholder 5"/>
          <p:cNvSpPr>
            <a:spLocks noGrp="1"/>
          </p:cNvSpPr>
          <p:nvPr>
            <p:ph type="body" sz="quarter" idx="10" hasCustomPrompt="1"/>
          </p:nvPr>
        </p:nvSpPr>
        <p:spPr>
          <a:xfrm>
            <a:off x="1484313" y="2486024"/>
            <a:ext cx="6210300" cy="1666876"/>
          </a:xfrm>
        </p:spPr>
        <p:txBody>
          <a:bodyPr/>
          <a:lstStyle>
            <a:lvl1pPr marL="0" indent="0" algn="ctr">
              <a:buNone/>
              <a:defRPr sz="2700">
                <a:solidFill>
                  <a:schemeClr val="tx2"/>
                </a:solidFill>
              </a:defRPr>
            </a:lvl1pPr>
          </a:lstStyle>
          <a:p>
            <a:pPr lvl="0"/>
            <a:r>
              <a:rPr lang="en-US" dirty="0"/>
              <a:t>Section Header</a:t>
            </a:r>
            <a:br>
              <a:rPr lang="en-US" dirty="0"/>
            </a:br>
            <a:r>
              <a:rPr lang="en-US" dirty="0"/>
              <a:t>here</a:t>
            </a:r>
          </a:p>
        </p:txBody>
      </p:sp>
      <p:cxnSp>
        <p:nvCxnSpPr>
          <p:cNvPr id="8" name="Straight Connector 7"/>
          <p:cNvCxnSpPr/>
          <p:nvPr userDrawn="1"/>
        </p:nvCxnSpPr>
        <p:spPr>
          <a:xfrm>
            <a:off x="409575" y="2200275"/>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9575" y="4343400"/>
            <a:ext cx="83058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324432" y="64170"/>
            <a:ext cx="1604210"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450"/>
              </a:spcAft>
              <a:buClrTx/>
              <a:buSzTx/>
              <a:buFontTx/>
              <a:buNone/>
              <a:tabLst/>
              <a:defRPr/>
            </a:pPr>
            <a:r>
              <a:rPr lang="en-US" sz="750" dirty="0">
                <a:solidFill>
                  <a:srgbClr val="C1CD23"/>
                </a:solidFill>
                <a:latin typeface="Arial" pitchFamily="34" charset="0"/>
              </a:rPr>
              <a:t>|</a:t>
            </a:r>
            <a:r>
              <a:rPr lang="en-US" sz="750" dirty="0">
                <a:latin typeface="Arial" pitchFamily="34" charset="0"/>
              </a:rPr>
              <a:t> </a:t>
            </a:r>
            <a:fld id="{295008BC-DA31-4D19-837B-EFA4386B05F5}" type="slidenum">
              <a:rPr lang="en-US" sz="750" smtClean="0">
                <a:solidFill>
                  <a:schemeClr val="tx1">
                    <a:lumMod val="50000"/>
                    <a:lumOff val="50000"/>
                  </a:schemeClr>
                </a:solidFill>
                <a:latin typeface="Arial" pitchFamily="34" charset="0"/>
              </a:rPr>
              <a:pPr marL="0" marR="0" indent="0" algn="r" defTabSz="685800" rtl="0" eaLnBrk="1" fontAlgn="auto" latinLnBrk="0" hangingPunct="1">
                <a:lnSpc>
                  <a:spcPct val="100000"/>
                </a:lnSpc>
                <a:spcBef>
                  <a:spcPts val="0"/>
                </a:spcBef>
                <a:spcAft>
                  <a:spcPts val="450"/>
                </a:spcAft>
                <a:buClrTx/>
                <a:buSzTx/>
                <a:buFontTx/>
                <a:buNone/>
                <a:tabLst/>
                <a:defRPr/>
              </a:pPr>
              <a:t>‹#›</a:t>
            </a:fld>
            <a:r>
              <a:rPr lang="en-US" sz="750" dirty="0">
                <a:latin typeface="Arial" pitchFamily="34" charset="0"/>
              </a:rPr>
              <a:t> </a:t>
            </a:r>
            <a:r>
              <a:rPr lang="en-US" sz="750" dirty="0">
                <a:solidFill>
                  <a:srgbClr val="C1CD23"/>
                </a:solidFill>
                <a:latin typeface="Arial" pitchFamily="34" charset="0"/>
              </a:rPr>
              <a:t>|</a:t>
            </a:r>
            <a:r>
              <a:rPr lang="en-US" sz="750" dirty="0">
                <a:ea typeface="Verdana" pitchFamily="34" charset="0"/>
                <a:cs typeface="Verdana" pitchFamily="34" charset="0"/>
              </a:rPr>
              <a:t> </a:t>
            </a:r>
          </a:p>
        </p:txBody>
      </p:sp>
      <p:sp>
        <p:nvSpPr>
          <p:cNvPr id="11" name="Text Box 34"/>
          <p:cNvSpPr txBox="1">
            <a:spLocks noChangeArrowheads="1"/>
          </p:cNvSpPr>
          <p:nvPr userDrawn="1"/>
        </p:nvSpPr>
        <p:spPr bwMode="auto">
          <a:xfrm>
            <a:off x="465268" y="6529846"/>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2" name="Text Box 27"/>
          <p:cNvSpPr txBox="1">
            <a:spLocks noChangeArrowheads="1"/>
          </p:cNvSpPr>
          <p:nvPr userDrawn="1"/>
        </p:nvSpPr>
        <p:spPr bwMode="auto">
          <a:xfrm>
            <a:off x="4845853" y="6529846"/>
            <a:ext cx="2985112"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 Distribution Unlimited: </a:t>
            </a:r>
            <a:r>
              <a:rPr lang="en-US" sz="800" b="0" kern="1200" dirty="0">
                <a:solidFill>
                  <a:schemeClr val="tx1">
                    <a:lumMod val="50000"/>
                    <a:lumOff val="50000"/>
                  </a:schemeClr>
                </a:solidFill>
                <a:effectLst/>
                <a:latin typeface="Arial" pitchFamily="34" charset="0"/>
                <a:ea typeface="+mn-ea"/>
                <a:cs typeface="Arial" pitchFamily="34" charset="0"/>
              </a:rPr>
              <a:t>17-3127</a:t>
            </a:r>
            <a:endParaRPr lang="en-US" dirty="0"/>
          </a:p>
        </p:txBody>
      </p:sp>
    </p:spTree>
    <p:extLst>
      <p:ext uri="{BB962C8B-B14F-4D97-AF65-F5344CB8AC3E}">
        <p14:creationId xmlns:p14="http://schemas.microsoft.com/office/powerpoint/2010/main" val="249856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98598"/>
            <a:ext cx="4038600" cy="4525963"/>
          </a:xfrm>
        </p:spPr>
        <p:txBody>
          <a:bodyPr>
            <a:noAutofit/>
          </a:bodyPr>
          <a:lstStyle>
            <a:lvl1pPr>
              <a:defRPr sz="1500">
                <a:latin typeface="Arial" pitchFamily="34" charset="0"/>
              </a:defRPr>
            </a:lvl1pPr>
            <a:lvl2pPr>
              <a:defRPr sz="1500">
                <a:latin typeface="Arial" pitchFamily="34" charset="0"/>
              </a:defRPr>
            </a:lvl2pPr>
            <a:lvl3pPr>
              <a:defRPr sz="1350">
                <a:latin typeface="Arial"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498598"/>
            <a:ext cx="4038600" cy="4525963"/>
          </a:xfrm>
        </p:spPr>
        <p:txBody>
          <a:bodyPr>
            <a:noAutofit/>
          </a:bodyPr>
          <a:lstStyle>
            <a:lvl1pPr>
              <a:defRPr sz="1500">
                <a:latin typeface="Arial" pitchFamily="34" charset="0"/>
              </a:defRPr>
            </a:lvl1pPr>
            <a:lvl2pPr>
              <a:defRPr sz="1500">
                <a:latin typeface="Arial" pitchFamily="34" charset="0"/>
              </a:defRPr>
            </a:lvl2pPr>
            <a:lvl3pPr>
              <a:defRPr sz="1350">
                <a:latin typeface="Arial"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userDrawn="1"/>
        </p:nvSpPr>
        <p:spPr>
          <a:xfrm>
            <a:off x="552450" y="1133475"/>
            <a:ext cx="8382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p:cNvGrpSpPr/>
          <p:nvPr userDrawn="1"/>
        </p:nvGrpSpPr>
        <p:grpSpPr>
          <a:xfrm>
            <a:off x="2892386" y="3721757"/>
            <a:ext cx="3732451" cy="687607"/>
            <a:chOff x="2659017" y="4816914"/>
            <a:chExt cx="3732451" cy="687607"/>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6" name="Pictur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8" name="Picture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9" name="TextBox 8"/>
          <p:cNvSpPr txBox="1"/>
          <p:nvPr userDrawn="1"/>
        </p:nvSpPr>
        <p:spPr>
          <a:xfrm>
            <a:off x="1434164" y="2153893"/>
            <a:ext cx="6381550" cy="1815882"/>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sz="1600" dirty="0">
                <a:solidFill>
                  <a:schemeClr val="tx1">
                    <a:lumMod val="50000"/>
                    <a:lumOff val="50000"/>
                  </a:schemeClr>
                </a:solidFill>
              </a:rPr>
              <a:t>Learn and share more about MITRE, FFRDCs,</a:t>
            </a:r>
            <a:br>
              <a:rPr lang="en-US" sz="1600" dirty="0">
                <a:solidFill>
                  <a:schemeClr val="tx1">
                    <a:lumMod val="50000"/>
                    <a:lumOff val="50000"/>
                  </a:schemeClr>
                </a:solidFill>
              </a:rPr>
            </a:br>
            <a:r>
              <a:rPr lang="en-US" sz="1600" dirty="0">
                <a:solidFill>
                  <a:schemeClr val="tx1">
                    <a:lumMod val="50000"/>
                    <a:lumOff val="50000"/>
                  </a:schemeClr>
                </a:solidFill>
              </a:rPr>
              <a:t>and our unique value at </a:t>
            </a:r>
            <a:r>
              <a:rPr lang="en-US" sz="1600" u="sng" dirty="0">
                <a:solidFill>
                  <a:schemeClr val="tx1">
                    <a:lumMod val="50000"/>
                    <a:lumOff val="50000"/>
                  </a:schemeClr>
                </a:solidFill>
                <a:hlinkClick r:id="rId12"/>
              </a:rPr>
              <a:t>www.mitre.org</a:t>
            </a:r>
            <a:r>
              <a:rPr lang="en-US" sz="1600" dirty="0">
                <a:solidFill>
                  <a:schemeClr val="tx1">
                    <a:lumMod val="50000"/>
                    <a:lumOff val="50000"/>
                  </a:schemeClr>
                </a:solidFill>
              </a:rPr>
              <a:t> </a:t>
            </a:r>
          </a:p>
          <a:p>
            <a:pPr algn="ctr">
              <a:spcAft>
                <a:spcPts val="600"/>
              </a:spcAft>
            </a:pPr>
            <a:r>
              <a:rPr lang="en-US" sz="1400" dirty="0">
                <a:solidFill>
                  <a:schemeClr val="tx1">
                    <a:lumMod val="50000"/>
                    <a:lumOff val="50000"/>
                  </a:schemeClr>
                </a:solidFill>
              </a:rPr>
              <a:t> </a:t>
            </a:r>
            <a:endParaRPr lang="en-US" sz="1200" dirty="0">
              <a:solidFill>
                <a:schemeClr val="tx1">
                  <a:lumMod val="50000"/>
                  <a:lumOff val="50000"/>
                </a:schemeClr>
              </a:solidFill>
              <a:ea typeface="Verdana" pitchFamily="34" charset="0"/>
              <a:cs typeface="Verdana" pitchFamily="34"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93878" y="1352972"/>
            <a:ext cx="1729468" cy="791415"/>
          </a:xfrm>
          <a:prstGeom prst="rect">
            <a:avLst/>
          </a:prstGeom>
        </p:spPr>
      </p:pic>
      <p:sp>
        <p:nvSpPr>
          <p:cNvPr id="11" name="TextBox 10"/>
          <p:cNvSpPr txBox="1"/>
          <p:nvPr userDrawn="1"/>
        </p:nvSpPr>
        <p:spPr>
          <a:xfrm>
            <a:off x="850825" y="4575837"/>
            <a:ext cx="7946657" cy="1738938"/>
          </a:xfrm>
          <a:prstGeom prst="rect">
            <a:avLst/>
          </a:prstGeom>
          <a:noFill/>
        </p:spPr>
        <p:txBody>
          <a:bodyPr wrap="square" rtlCol="0">
            <a:spAutoFit/>
          </a:bodyPr>
          <a:lstStyle/>
          <a:p>
            <a:pPr algn="ctr"/>
            <a:r>
              <a:rPr lang="en-US" sz="1200" b="1" u="sng" dirty="0"/>
              <a:t>NOTICE</a:t>
            </a:r>
            <a:endParaRPr lang="en-US" sz="1200" dirty="0"/>
          </a:p>
          <a:p>
            <a:pPr algn="ctr"/>
            <a:r>
              <a:rPr lang="en-US" sz="1200" b="1" dirty="0"/>
              <a:t> </a:t>
            </a:r>
            <a:endParaRPr lang="en-US" sz="1200" dirty="0"/>
          </a:p>
          <a:p>
            <a:pPr algn="ctr"/>
            <a:r>
              <a:rPr lang="en-US" sz="1200" dirty="0"/>
              <a:t>This is the copyright work of The MITRE Corporation, and was produced for the U. S. Government under Contract Number DTFAWA-10-C-00080, and is subject to Federal Aviation Administration Acquisition Management System Clause 3.5-13, Rights In Data-General, Alt. III and Alt. IV (Oct. 1996).</a:t>
            </a:r>
            <a:r>
              <a:rPr lang="en-US" sz="1200" b="1" dirty="0"/>
              <a:t>  </a:t>
            </a:r>
            <a:r>
              <a:rPr lang="en-US" sz="1200" dirty="0"/>
              <a:t>No other use other than that granted to the U. S. Government, or to those acting on behalf of the U. S. Government, under that Clause is authorized without the express written permission of The MITRE Corporation. For further information, please contact The MITRE Corporation, Contracts Management Office, 7515 </a:t>
            </a:r>
            <a:r>
              <a:rPr lang="en-US" sz="1200" dirty="0" err="1"/>
              <a:t>Colshire</a:t>
            </a:r>
            <a:r>
              <a:rPr lang="en-US" sz="1200" dirty="0"/>
              <a:t> Drive, McLean, VA  22102-7539, (703) 983-6000. </a:t>
            </a:r>
          </a:p>
          <a:p>
            <a:pPr algn="ctr">
              <a:spcAft>
                <a:spcPts val="600"/>
              </a:spcAft>
            </a:pPr>
            <a:endParaRPr lang="en-US" sz="1100" dirty="0">
              <a:ea typeface="Verdana" pitchFamily="34" charset="0"/>
              <a:cs typeface="Verdana" pitchFamily="34" charset="0"/>
            </a:endParaRPr>
          </a:p>
        </p:txBody>
      </p:sp>
    </p:spTree>
    <p:extLst>
      <p:ext uri="{BB962C8B-B14F-4D97-AF65-F5344CB8AC3E}">
        <p14:creationId xmlns:p14="http://schemas.microsoft.com/office/powerpoint/2010/main" val="28584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a:t>Click to edit Master title style</a:t>
            </a:r>
          </a:p>
        </p:txBody>
      </p:sp>
      <p:sp>
        <p:nvSpPr>
          <p:cNvPr id="3" name="Text Placeholder 2"/>
          <p:cNvSpPr>
            <a:spLocks noGrp="1"/>
          </p:cNvSpPr>
          <p:nvPr>
            <p:ph type="body" idx="1"/>
          </p:nvPr>
        </p:nvSpPr>
        <p:spPr>
          <a:xfrm>
            <a:off x="609600" y="1447800"/>
            <a:ext cx="8229600" cy="49434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bwMode="auto">
          <a:xfrm>
            <a:off x="618309"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1"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1"/>
              </a:solidFill>
              <a:effectLst/>
              <a:latin typeface="Arial" charset="0"/>
            </a:endParaRPr>
          </a:p>
        </p:txBody>
      </p:sp>
      <p:sp>
        <p:nvSpPr>
          <p:cNvPr id="11" name="Rectangle 10"/>
          <p:cNvSpPr/>
          <p:nvPr/>
        </p:nvSpPr>
        <p:spPr bwMode="auto">
          <a:xfrm>
            <a:off x="1"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ctr" defTabSz="685800" rtl="0" eaLnBrk="0" fontAlgn="base" latinLnBrk="0" hangingPunct="0">
              <a:lnSpc>
                <a:spcPts val="1875"/>
              </a:lnSpc>
              <a:spcBef>
                <a:spcPct val="0"/>
              </a:spcBef>
              <a:spcAft>
                <a:spcPts val="750"/>
              </a:spcAft>
              <a:buClr>
                <a:srgbClr val="FDAA03"/>
              </a:buClr>
              <a:buSzTx/>
              <a:buFontTx/>
              <a:buNone/>
              <a:tabLst/>
            </a:pPr>
            <a:endParaRPr kumimoji="0" lang="en-US" sz="1350" b="1" i="0" u="none" strike="noStrike" cap="none" normalizeH="0" baseline="0">
              <a:ln>
                <a:noFill/>
              </a:ln>
              <a:solidFill>
                <a:schemeClr val="tx2"/>
              </a:solidFill>
              <a:effectLst/>
              <a:latin typeface="Arial" charset="0"/>
            </a:endParaRPr>
          </a:p>
        </p:txBody>
      </p:sp>
      <p:sp>
        <p:nvSpPr>
          <p:cNvPr id="13" name="TextBox 12"/>
          <p:cNvSpPr txBox="1"/>
          <p:nvPr/>
        </p:nvSpPr>
        <p:spPr>
          <a:xfrm>
            <a:off x="7324432" y="64170"/>
            <a:ext cx="1604210"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450"/>
              </a:spcAft>
              <a:buClrTx/>
              <a:buSzTx/>
              <a:buFontTx/>
              <a:buNone/>
              <a:tabLst/>
              <a:defRPr/>
            </a:pPr>
            <a:r>
              <a:rPr lang="en-US" sz="750" dirty="0">
                <a:solidFill>
                  <a:srgbClr val="C1CD23"/>
                </a:solidFill>
                <a:latin typeface="Arial" pitchFamily="34" charset="0"/>
              </a:rPr>
              <a:t>|</a:t>
            </a:r>
            <a:r>
              <a:rPr lang="en-US" sz="750" dirty="0">
                <a:latin typeface="Arial" pitchFamily="34" charset="0"/>
              </a:rPr>
              <a:t> </a:t>
            </a:r>
            <a:fld id="{295008BC-DA31-4D19-837B-EFA4386B05F5}" type="slidenum">
              <a:rPr lang="en-US" sz="750" smtClean="0">
                <a:solidFill>
                  <a:schemeClr val="tx1">
                    <a:lumMod val="50000"/>
                    <a:lumOff val="50000"/>
                  </a:schemeClr>
                </a:solidFill>
                <a:latin typeface="Arial" pitchFamily="34" charset="0"/>
              </a:rPr>
              <a:pPr marL="0" marR="0" indent="0" algn="r" defTabSz="685800" rtl="0" eaLnBrk="1" fontAlgn="auto" latinLnBrk="0" hangingPunct="1">
                <a:lnSpc>
                  <a:spcPct val="100000"/>
                </a:lnSpc>
                <a:spcBef>
                  <a:spcPts val="0"/>
                </a:spcBef>
                <a:spcAft>
                  <a:spcPts val="450"/>
                </a:spcAft>
                <a:buClrTx/>
                <a:buSzTx/>
                <a:buFontTx/>
                <a:buNone/>
                <a:tabLst/>
                <a:defRPr/>
              </a:pPr>
              <a:t>‹#›</a:t>
            </a:fld>
            <a:r>
              <a:rPr lang="en-US" sz="750" dirty="0">
                <a:latin typeface="Arial" pitchFamily="34" charset="0"/>
              </a:rPr>
              <a:t> </a:t>
            </a:r>
            <a:r>
              <a:rPr lang="en-US" sz="750" dirty="0">
                <a:solidFill>
                  <a:srgbClr val="C1CD23"/>
                </a:solidFill>
                <a:latin typeface="Arial" pitchFamily="34" charset="0"/>
              </a:rPr>
              <a:t>|</a:t>
            </a:r>
            <a:r>
              <a:rPr lang="en-US" sz="750" dirty="0">
                <a:ea typeface="Verdana" pitchFamily="34" charset="0"/>
                <a:cs typeface="Verdana" pitchFamily="34" charset="0"/>
              </a:rPr>
              <a:t> </a:t>
            </a:r>
          </a:p>
        </p:txBody>
      </p:sp>
      <p:sp>
        <p:nvSpPr>
          <p:cNvPr id="12" name="Text Box 34"/>
          <p:cNvSpPr txBox="1">
            <a:spLocks noChangeArrowheads="1"/>
          </p:cNvSpPr>
          <p:nvPr userDrawn="1"/>
        </p:nvSpPr>
        <p:spPr bwMode="auto">
          <a:xfrm>
            <a:off x="465268" y="6529846"/>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dirty="0">
                <a:solidFill>
                  <a:schemeClr val="tx1">
                    <a:lumMod val="50000"/>
                    <a:lumOff val="50000"/>
                  </a:schemeClr>
                </a:solidFill>
                <a:latin typeface="Arial" pitchFamily="34" charset="0"/>
                <a:cs typeface="Arial" pitchFamily="34" charset="0"/>
              </a:rPr>
              <a:t>© 2017</a:t>
            </a:r>
            <a:r>
              <a:rPr lang="en-US" altLang="en-US" sz="800" b="0" baseline="0" dirty="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rights reserved.</a:t>
            </a:r>
          </a:p>
        </p:txBody>
      </p:sp>
      <p:sp>
        <p:nvSpPr>
          <p:cNvPr id="14" name="Text Box 27"/>
          <p:cNvSpPr txBox="1">
            <a:spLocks noChangeArrowheads="1"/>
          </p:cNvSpPr>
          <p:nvPr userDrawn="1"/>
        </p:nvSpPr>
        <p:spPr bwMode="auto">
          <a:xfrm>
            <a:off x="4873735" y="6529846"/>
            <a:ext cx="2959465" cy="215444"/>
          </a:xfrm>
          <a:prstGeom prst="rect">
            <a:avLst/>
          </a:prstGeom>
          <a:noFill/>
          <a:ln w="9525">
            <a:noFill/>
            <a:miter lim="800000"/>
            <a:headEnd/>
            <a:tailEnd/>
          </a:ln>
          <a:effectLst/>
        </p:spPr>
        <p:txBody>
          <a:bodyPr wrap="none">
            <a:spAutoFit/>
          </a:bodyPr>
          <a:lstStyle>
            <a:defPPr>
              <a:defRPr lang="en-US"/>
            </a:defPPr>
            <a:lvl1pPr algn="r">
              <a:lnSpc>
                <a:spcPct val="100000"/>
              </a:lnSpc>
              <a:spcAft>
                <a:spcPct val="0"/>
              </a:spcAft>
              <a:buClrTx/>
              <a:defRPr sz="800" b="0">
                <a:solidFill>
                  <a:schemeClr val="tx1">
                    <a:lumMod val="50000"/>
                    <a:lumOff val="50000"/>
                  </a:schemeClr>
                </a:solidFill>
                <a:latin typeface="Arial" pitchFamily="34" charset="0"/>
                <a:cs typeface="Arial" pitchFamily="34" charset="0"/>
              </a:defRPr>
            </a:lvl1pPr>
          </a:lstStyle>
          <a:p>
            <a:pPr lvl="0"/>
            <a:r>
              <a:rPr lang="en-US" dirty="0"/>
              <a:t>Approved for Public Release;</a:t>
            </a:r>
            <a:r>
              <a:rPr lang="en-US" baseline="0" dirty="0"/>
              <a:t> Distribution Unlimited</a:t>
            </a:r>
            <a:r>
              <a:rPr lang="en-US" sz="800" b="0" kern="1200" baseline="0" dirty="0">
                <a:solidFill>
                  <a:schemeClr val="tx1">
                    <a:lumMod val="50000"/>
                    <a:lumOff val="50000"/>
                  </a:schemeClr>
                </a:solidFill>
                <a:effectLst/>
                <a:latin typeface="Arial" pitchFamily="34" charset="0"/>
                <a:ea typeface="+mn-ea"/>
                <a:cs typeface="Arial" pitchFamily="34" charset="0"/>
              </a:rPr>
              <a:t>:</a:t>
            </a:r>
            <a:r>
              <a:rPr lang="en-US" sz="800" b="0" kern="1200" dirty="0">
                <a:solidFill>
                  <a:schemeClr val="tx1">
                    <a:lumMod val="50000"/>
                    <a:lumOff val="50000"/>
                  </a:schemeClr>
                </a:solidFill>
                <a:effectLst/>
                <a:latin typeface="Arial" pitchFamily="34" charset="0"/>
                <a:ea typeface="+mn-ea"/>
                <a:cs typeface="Arial" pitchFamily="34" charset="0"/>
              </a:rPr>
              <a:t> 17-3127</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3" r:id="rId4"/>
    <p:sldLayoutId id="2147483655" r:id="rId5"/>
    <p:sldLayoutId id="2147483661" r:id="rId6"/>
    <p:sldLayoutId id="2147483662" r:id="rId7"/>
    <p:sldLayoutId id="2147483652" r:id="rId8"/>
    <p:sldLayoutId id="2147483664" r:id="rId9"/>
    <p:sldLayoutId id="2147483665" r:id="rId10"/>
  </p:sldLayoutIdLst>
  <p:hf hdr="0" dt="0"/>
  <p:txStyles>
    <p:titleStyle>
      <a:lvl1pPr algn="l" defTabSz="685800" rtl="0" eaLnBrk="1" latinLnBrk="0" hangingPunct="1">
        <a:lnSpc>
          <a:spcPts val="2400"/>
        </a:lnSpc>
        <a:spcBef>
          <a:spcPct val="0"/>
        </a:spcBef>
        <a:buNone/>
        <a:defRPr lang="en-US" sz="2400" b="1" kern="1200">
          <a:solidFill>
            <a:schemeClr val="tx2"/>
          </a:solidFill>
          <a:latin typeface="Arial" pitchFamily="34" charset="0"/>
          <a:ea typeface="Verdana" pitchFamily="34" charset="0"/>
          <a:cs typeface="Arial" pitchFamily="34" charset="0"/>
        </a:defRPr>
      </a:lvl1pPr>
    </p:titleStyle>
    <p:bodyStyle>
      <a:lvl1pPr marL="173831" indent="-173831" algn="l" defTabSz="685800" rtl="0" eaLnBrk="1" latinLnBrk="0" hangingPunct="1">
        <a:spcBef>
          <a:spcPts val="0"/>
        </a:spcBef>
        <a:spcAft>
          <a:spcPts val="450"/>
        </a:spcAft>
        <a:buClr>
          <a:schemeClr val="tx2"/>
        </a:buClr>
        <a:buSzPct val="120000"/>
        <a:buFont typeface="Wingdings" pitchFamily="2" charset="2"/>
        <a:buChar char="§"/>
        <a:defRPr sz="1500" b="1" kern="1200">
          <a:solidFill>
            <a:schemeClr val="tx1"/>
          </a:solidFill>
          <a:latin typeface="Arial" pitchFamily="34" charset="0"/>
          <a:ea typeface="+mn-ea"/>
          <a:cs typeface="Arial" pitchFamily="34" charset="0"/>
        </a:defRPr>
      </a:lvl1pPr>
      <a:lvl2pPr marL="386954" indent="-171450" algn="l" defTabSz="685800" rtl="0" eaLnBrk="1" latinLnBrk="0" hangingPunct="1">
        <a:spcBef>
          <a:spcPts val="0"/>
        </a:spcBef>
        <a:spcAft>
          <a:spcPts val="450"/>
        </a:spcAft>
        <a:buClr>
          <a:schemeClr val="tx2"/>
        </a:buClr>
        <a:buFont typeface="Arial" pitchFamily="34" charset="0"/>
        <a:buChar char="–"/>
        <a:defRPr sz="1500" kern="1200">
          <a:solidFill>
            <a:schemeClr val="tx1"/>
          </a:solidFill>
          <a:latin typeface="Arial" pitchFamily="34" charset="0"/>
          <a:ea typeface="+mn-ea"/>
          <a:cs typeface="Arial" pitchFamily="34" charset="0"/>
        </a:defRPr>
      </a:lvl2pPr>
      <a:lvl3pPr marL="560785" indent="-173831" algn="l" defTabSz="685800" rtl="0" eaLnBrk="1" latinLnBrk="0" hangingPunct="1">
        <a:spcBef>
          <a:spcPts val="0"/>
        </a:spcBef>
        <a:spcAft>
          <a:spcPts val="450"/>
        </a:spcAft>
        <a:buClr>
          <a:schemeClr val="tx2"/>
        </a:buClr>
        <a:buSzPct val="110000"/>
        <a:buFont typeface="Wingdings" pitchFamily="2" charset="2"/>
        <a:buChar char="§"/>
        <a:defRPr sz="1350" kern="1200">
          <a:solidFill>
            <a:schemeClr val="tx1"/>
          </a:solidFill>
          <a:latin typeface="Arial" pitchFamily="34" charset="0"/>
          <a:ea typeface="+mn-ea"/>
          <a:cs typeface="Arial" pitchFamily="34" charset="0"/>
        </a:defRPr>
      </a:lvl3pPr>
      <a:lvl4pPr marL="772716" indent="-171450" algn="l" defTabSz="685800" rtl="0" eaLnBrk="1" latinLnBrk="0" hangingPunct="1">
        <a:spcBef>
          <a:spcPts val="0"/>
        </a:spcBef>
        <a:spcAft>
          <a:spcPts val="450"/>
        </a:spcAft>
        <a:buClr>
          <a:schemeClr val="tx2"/>
        </a:buClr>
        <a:buFont typeface="Arial" pitchFamily="34" charset="0"/>
        <a:buChar char="–"/>
        <a:defRPr sz="1350" kern="1200">
          <a:solidFill>
            <a:schemeClr val="tx1"/>
          </a:solidFill>
          <a:latin typeface="Arial" pitchFamily="34" charset="0"/>
          <a:ea typeface="+mn-ea"/>
          <a:cs typeface="Arial" pitchFamily="34" charset="0"/>
        </a:defRPr>
      </a:lvl4pPr>
      <a:lvl5pPr marL="989410" indent="-171450" algn="l" defTabSz="685800" rtl="0" eaLnBrk="1" latinLnBrk="0" hangingPunct="1">
        <a:spcBef>
          <a:spcPts val="0"/>
        </a:spcBef>
        <a:spcAft>
          <a:spcPts val="450"/>
        </a:spcAft>
        <a:buClr>
          <a:schemeClr val="tx2"/>
        </a:buClr>
        <a:buSzPct val="60000"/>
        <a:buFont typeface="Wingdings" pitchFamily="2" charset="2"/>
        <a:buChar char="q"/>
        <a:defRPr sz="1350" kern="1200">
          <a:solidFill>
            <a:schemeClr val="tx1"/>
          </a:solidFill>
          <a:latin typeface="Arial" pitchFamily="34" charset="0"/>
          <a:ea typeface="+mn-ea"/>
          <a:cs typeface="Arial" pitchFamily="34" charset="0"/>
        </a:defRPr>
      </a:lvl5pPr>
      <a:lvl6pPr marL="1206104" indent="-171450" algn="l" defTabSz="685800" rtl="0" eaLnBrk="1" latinLnBrk="0" hangingPunct="1">
        <a:spcBef>
          <a:spcPts val="0"/>
        </a:spcBef>
        <a:spcAft>
          <a:spcPts val="450"/>
        </a:spcAft>
        <a:buClr>
          <a:schemeClr val="tx2"/>
        </a:buClr>
        <a:buFont typeface="Helvetica LT Std" pitchFamily="34" charset="0"/>
        <a:buChar char="–"/>
        <a:defRPr sz="1350" kern="1200">
          <a:solidFill>
            <a:schemeClr val="tx1"/>
          </a:solidFill>
          <a:latin typeface="Arial" pitchFamily="34" charset="0"/>
          <a:ea typeface="+mn-ea"/>
          <a:cs typeface="Arial" pitchFamily="34" charset="0"/>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8.em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7.emf"/><Relationship Id="rId17"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Zb7vjvyiM7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tiff"/><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eg"/><Relationship Id="rId3" Type="http://schemas.openxmlformats.org/officeDocument/2006/relationships/image" Target="../media/image9.png"/><Relationship Id="rId7" Type="http://schemas.openxmlformats.org/officeDocument/2006/relationships/image" Target="../media/image12.jpe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7.emf"/><Relationship Id="rId5" Type="http://schemas.openxmlformats.org/officeDocument/2006/relationships/image" Target="../media/image29.png"/><Relationship Id="rId15" Type="http://schemas.openxmlformats.org/officeDocument/2006/relationships/image" Target="../media/image36.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1.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5.png"/><Relationship Id="rId12" Type="http://schemas.openxmlformats.org/officeDocument/2006/relationships/image" Target="../media/image28.png"/><Relationship Id="rId17" Type="http://schemas.openxmlformats.org/officeDocument/2006/relationships/image" Target="../media/image38.emf"/><Relationship Id="rId2" Type="http://schemas.openxmlformats.org/officeDocument/2006/relationships/notesSlide" Target="../notesSlides/notesSlide9.xml"/><Relationship Id="rId16"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2.png"/><Relationship Id="rId5" Type="http://schemas.openxmlformats.org/officeDocument/2006/relationships/image" Target="../media/image34.png"/><Relationship Id="rId15" Type="http://schemas.openxmlformats.org/officeDocument/2006/relationships/image" Target="../media/image27.emf"/><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29.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91743" y="2939873"/>
            <a:ext cx="5741509" cy="389922"/>
          </a:xfrm>
        </p:spPr>
        <p:txBody>
          <a:bodyPr/>
          <a:lstStyle/>
          <a:p>
            <a:r>
              <a:rPr lang="en-US" sz="2400" dirty="0"/>
              <a:t>John Helleberg</a:t>
            </a:r>
          </a:p>
        </p:txBody>
      </p:sp>
      <p:sp>
        <p:nvSpPr>
          <p:cNvPr id="3" name="Title 2"/>
          <p:cNvSpPr>
            <a:spLocks noGrp="1"/>
          </p:cNvSpPr>
          <p:nvPr>
            <p:ph type="ctrTitle" sz="quarter"/>
          </p:nvPr>
        </p:nvSpPr>
        <p:spPr>
          <a:xfrm>
            <a:off x="757146" y="368932"/>
            <a:ext cx="7246620" cy="1899815"/>
          </a:xfrm>
        </p:spPr>
        <p:txBody>
          <a:bodyPr>
            <a:normAutofit/>
          </a:bodyPr>
          <a:lstStyle/>
          <a:p>
            <a:pPr>
              <a:lnSpc>
                <a:spcPct val="100000"/>
              </a:lnSpc>
            </a:pPr>
            <a:r>
              <a:rPr lang="en-US" sz="4000" dirty="0"/>
              <a:t>Digital Copilot</a:t>
            </a:r>
            <a:br>
              <a:rPr lang="en-US" sz="4000" dirty="0"/>
            </a:br>
            <a:br>
              <a:rPr lang="en-US" sz="2400" dirty="0"/>
            </a:br>
            <a:r>
              <a:rPr lang="en-US" sz="3200" dirty="0"/>
              <a:t>Cognitive Assistance for Solo Pilots</a:t>
            </a:r>
            <a:endParaRPr lang="en-US" sz="4400" dirty="0"/>
          </a:p>
        </p:txBody>
      </p:sp>
      <p:sp>
        <p:nvSpPr>
          <p:cNvPr id="4" name="Text Placeholder 3"/>
          <p:cNvSpPr>
            <a:spLocks noGrp="1"/>
          </p:cNvSpPr>
          <p:nvPr>
            <p:ph type="body" sz="quarter" idx="10"/>
          </p:nvPr>
        </p:nvSpPr>
        <p:spPr/>
        <p:txBody>
          <a:bodyPr/>
          <a:lstStyle/>
          <a:p>
            <a:r>
              <a:rPr lang="en-US" sz="1200" dirty="0"/>
              <a:t>Center for Advanced Aviation System Development</a:t>
            </a:r>
          </a:p>
        </p:txBody>
      </p:sp>
      <p:sp>
        <p:nvSpPr>
          <p:cNvPr id="9" name="Text Placeholder 16"/>
          <p:cNvSpPr>
            <a:spLocks noGrp="1"/>
          </p:cNvSpPr>
          <p:nvPr>
            <p:ph type="body" sz="quarter" idx="11"/>
          </p:nvPr>
        </p:nvSpPr>
        <p:spPr>
          <a:xfrm>
            <a:off x="785345" y="3588757"/>
            <a:ext cx="5566738" cy="736133"/>
          </a:xfrm>
        </p:spPr>
        <p:txBody>
          <a:bodyPr/>
          <a:lstStyle/>
          <a:p>
            <a:r>
              <a:rPr lang="en-US" sz="1800"/>
              <a:t>November 9, </a:t>
            </a:r>
            <a:r>
              <a:rPr lang="en-US" sz="1800" dirty="0"/>
              <a:t>2017</a:t>
            </a:r>
          </a:p>
        </p:txBody>
      </p:sp>
    </p:spTree>
    <p:extLst>
      <p:ext uri="{BB962C8B-B14F-4D97-AF65-F5344CB8AC3E}">
        <p14:creationId xmlns:p14="http://schemas.microsoft.com/office/powerpoint/2010/main" val="397771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Digital Copilot</a:t>
            </a:r>
          </a:p>
        </p:txBody>
      </p:sp>
      <p:sp>
        <p:nvSpPr>
          <p:cNvPr id="88" name="TextBox 87"/>
          <p:cNvSpPr txBox="1"/>
          <p:nvPr/>
        </p:nvSpPr>
        <p:spPr>
          <a:xfrm>
            <a:off x="622874" y="2889918"/>
            <a:ext cx="247856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Safety Features</a:t>
            </a:r>
          </a:p>
        </p:txBody>
      </p:sp>
      <p:sp>
        <p:nvSpPr>
          <p:cNvPr id="89" name="TextBox 88"/>
          <p:cNvSpPr txBox="1"/>
          <p:nvPr/>
        </p:nvSpPr>
        <p:spPr>
          <a:xfrm>
            <a:off x="622874" y="3936835"/>
            <a:ext cx="2675732"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Pilot Intent Logic</a:t>
            </a:r>
          </a:p>
        </p:txBody>
      </p:sp>
      <p:sp>
        <p:nvSpPr>
          <p:cNvPr id="90" name="TextBox 89"/>
          <p:cNvSpPr txBox="1"/>
          <p:nvPr/>
        </p:nvSpPr>
        <p:spPr>
          <a:xfrm>
            <a:off x="622874" y="4983752"/>
            <a:ext cx="1928733"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Interactions</a:t>
            </a:r>
          </a:p>
        </p:txBody>
      </p:sp>
      <p:pic>
        <p:nvPicPr>
          <p:cNvPr id="91" name="Picture 90"/>
          <p:cNvPicPr>
            <a:picLocks noChangeAspect="1"/>
          </p:cNvPicPr>
          <p:nvPr/>
        </p:nvPicPr>
        <p:blipFill>
          <a:blip r:embed="rId3"/>
          <a:stretch>
            <a:fillRect/>
          </a:stretch>
        </p:blipFill>
        <p:spPr>
          <a:xfrm>
            <a:off x="4531965" y="2397772"/>
            <a:ext cx="2493987" cy="3342209"/>
          </a:xfrm>
          <a:prstGeom prst="rect">
            <a:avLst/>
          </a:prstGeom>
        </p:spPr>
      </p:pic>
      <p:pic>
        <p:nvPicPr>
          <p:cNvPr id="95" name="Picture 94"/>
          <p:cNvPicPr>
            <a:picLocks noChangeAspect="1"/>
          </p:cNvPicPr>
          <p:nvPr/>
        </p:nvPicPr>
        <p:blipFill>
          <a:blip r:embed="rId4"/>
          <a:stretch>
            <a:fillRect/>
          </a:stretch>
        </p:blipFill>
        <p:spPr>
          <a:xfrm>
            <a:off x="7729428" y="3701700"/>
            <a:ext cx="1109773" cy="1149455"/>
          </a:xfrm>
          <a:prstGeom prst="rect">
            <a:avLst/>
          </a:prstGeom>
        </p:spPr>
      </p:pic>
      <p:sp>
        <p:nvSpPr>
          <p:cNvPr id="143" name="TextBox 142"/>
          <p:cNvSpPr txBox="1"/>
          <p:nvPr/>
        </p:nvSpPr>
        <p:spPr>
          <a:xfrm>
            <a:off x="8043621" y="4851154"/>
            <a:ext cx="559769" cy="300082"/>
          </a:xfrm>
          <a:prstGeom prst="rect">
            <a:avLst/>
          </a:prstGeom>
          <a:noFill/>
        </p:spPr>
        <p:txBody>
          <a:bodyPr wrap="none" rtlCol="0">
            <a:spAutoFit/>
          </a:bodyPr>
          <a:lstStyle/>
          <a:p>
            <a:pPr>
              <a:spcAft>
                <a:spcPts val="450"/>
              </a:spcAft>
            </a:pPr>
            <a:r>
              <a:rPr lang="en-US" sz="1350" b="1">
                <a:ea typeface="Verdana" pitchFamily="34" charset="0"/>
                <a:cs typeface="Verdana" pitchFamily="34" charset="0"/>
              </a:rPr>
              <a:t>Pilot</a:t>
            </a:r>
          </a:p>
        </p:txBody>
      </p:sp>
      <p:sp>
        <p:nvSpPr>
          <p:cNvPr id="144" name="Freeform 143"/>
          <p:cNvSpPr/>
          <p:nvPr/>
        </p:nvSpPr>
        <p:spPr>
          <a:xfrm>
            <a:off x="4856584" y="3088162"/>
            <a:ext cx="1059691" cy="809764"/>
          </a:xfrm>
          <a:custGeom>
            <a:avLst/>
            <a:gdLst>
              <a:gd name="connsiteX0" fmla="*/ 159953 w 1412921"/>
              <a:gd name="connsiteY0" fmla="*/ 255926 h 1079685"/>
              <a:gd name="connsiteX1" fmla="*/ 61315 w 1412921"/>
              <a:gd name="connsiteY1" fmla="*/ 399884 h 1079685"/>
              <a:gd name="connsiteX2" fmla="*/ 7998 w 1412921"/>
              <a:gd name="connsiteY2" fmla="*/ 551839 h 1079685"/>
              <a:gd name="connsiteX3" fmla="*/ 0 w 1412921"/>
              <a:gd name="connsiteY3" fmla="*/ 751781 h 1079685"/>
              <a:gd name="connsiteX4" fmla="*/ 34656 w 1412921"/>
              <a:gd name="connsiteY4" fmla="*/ 919732 h 1079685"/>
              <a:gd name="connsiteX5" fmla="*/ 98638 w 1412921"/>
              <a:gd name="connsiteY5" fmla="*/ 1042363 h 1079685"/>
              <a:gd name="connsiteX6" fmla="*/ 197276 w 1412921"/>
              <a:gd name="connsiteY6" fmla="*/ 1077019 h 1079685"/>
              <a:gd name="connsiteX7" fmla="*/ 274586 w 1412921"/>
              <a:gd name="connsiteY7" fmla="*/ 1079685 h 1079685"/>
              <a:gd name="connsiteX8" fmla="*/ 298579 w 1412921"/>
              <a:gd name="connsiteY8" fmla="*/ 1053026 h 1079685"/>
              <a:gd name="connsiteX9" fmla="*/ 343900 w 1412921"/>
              <a:gd name="connsiteY9" fmla="*/ 1042363 h 1079685"/>
              <a:gd name="connsiteX10" fmla="*/ 375890 w 1412921"/>
              <a:gd name="connsiteY10" fmla="*/ 1018370 h 1079685"/>
              <a:gd name="connsiteX11" fmla="*/ 482526 w 1412921"/>
              <a:gd name="connsiteY11" fmla="*/ 1018370 h 1079685"/>
              <a:gd name="connsiteX12" fmla="*/ 615820 w 1412921"/>
              <a:gd name="connsiteY12" fmla="*/ 994377 h 1079685"/>
              <a:gd name="connsiteX13" fmla="*/ 786437 w 1412921"/>
              <a:gd name="connsiteY13" fmla="*/ 981047 h 1079685"/>
              <a:gd name="connsiteX14" fmla="*/ 949056 w 1412921"/>
              <a:gd name="connsiteY14" fmla="*/ 927730 h 1079685"/>
              <a:gd name="connsiteX15" fmla="*/ 1026367 w 1412921"/>
              <a:gd name="connsiteY15" fmla="*/ 858417 h 1079685"/>
              <a:gd name="connsiteX16" fmla="*/ 1058358 w 1412921"/>
              <a:gd name="connsiteY16" fmla="*/ 765110 h 1079685"/>
              <a:gd name="connsiteX17" fmla="*/ 1186321 w 1412921"/>
              <a:gd name="connsiteY17" fmla="*/ 735786 h 1079685"/>
              <a:gd name="connsiteX18" fmla="*/ 1324947 w 1412921"/>
              <a:gd name="connsiteY18" fmla="*/ 653143 h 1079685"/>
              <a:gd name="connsiteX19" fmla="*/ 1412921 w 1412921"/>
              <a:gd name="connsiteY19" fmla="*/ 490524 h 1079685"/>
              <a:gd name="connsiteX20" fmla="*/ 1351606 w 1412921"/>
              <a:gd name="connsiteY20" fmla="*/ 301246 h 1079685"/>
              <a:gd name="connsiteX21" fmla="*/ 1215645 w 1412921"/>
              <a:gd name="connsiteY21" fmla="*/ 159954 h 1079685"/>
              <a:gd name="connsiteX22" fmla="*/ 1029033 w 1412921"/>
              <a:gd name="connsiteY22" fmla="*/ 53318 h 1079685"/>
              <a:gd name="connsiteX23" fmla="*/ 839755 w 1412921"/>
              <a:gd name="connsiteY23" fmla="*/ 0 h 1079685"/>
              <a:gd name="connsiteX24" fmla="*/ 581164 w 1412921"/>
              <a:gd name="connsiteY24" fmla="*/ 18661 h 1079685"/>
              <a:gd name="connsiteX25" fmla="*/ 346565 w 1412921"/>
              <a:gd name="connsiteY25" fmla="*/ 95972 h 1079685"/>
              <a:gd name="connsiteX26" fmla="*/ 218603 w 1412921"/>
              <a:gd name="connsiteY26" fmla="*/ 191944 h 1079685"/>
              <a:gd name="connsiteX27" fmla="*/ 159953 w 1412921"/>
              <a:gd name="connsiteY27" fmla="*/ 255926 h 107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2921" h="1079685">
                <a:moveTo>
                  <a:pt x="159953" y="255926"/>
                </a:moveTo>
                <a:lnTo>
                  <a:pt x="61315" y="399884"/>
                </a:lnTo>
                <a:lnTo>
                  <a:pt x="7998" y="551839"/>
                </a:lnTo>
                <a:lnTo>
                  <a:pt x="0" y="751781"/>
                </a:lnTo>
                <a:lnTo>
                  <a:pt x="34656" y="919732"/>
                </a:lnTo>
                <a:lnTo>
                  <a:pt x="98638" y="1042363"/>
                </a:lnTo>
                <a:lnTo>
                  <a:pt x="197276" y="1077019"/>
                </a:lnTo>
                <a:lnTo>
                  <a:pt x="274586" y="1079685"/>
                </a:lnTo>
                <a:lnTo>
                  <a:pt x="298579" y="1053026"/>
                </a:lnTo>
                <a:lnTo>
                  <a:pt x="343900" y="1042363"/>
                </a:lnTo>
                <a:lnTo>
                  <a:pt x="375890" y="1018370"/>
                </a:lnTo>
                <a:lnTo>
                  <a:pt x="482526" y="1018370"/>
                </a:lnTo>
                <a:lnTo>
                  <a:pt x="615820" y="994377"/>
                </a:lnTo>
                <a:lnTo>
                  <a:pt x="786437" y="981047"/>
                </a:lnTo>
                <a:lnTo>
                  <a:pt x="949056" y="927730"/>
                </a:lnTo>
                <a:lnTo>
                  <a:pt x="1026367" y="858417"/>
                </a:lnTo>
                <a:lnTo>
                  <a:pt x="1058358" y="765110"/>
                </a:lnTo>
                <a:lnTo>
                  <a:pt x="1186321" y="735786"/>
                </a:lnTo>
                <a:lnTo>
                  <a:pt x="1324947" y="653143"/>
                </a:lnTo>
                <a:lnTo>
                  <a:pt x="1412921" y="490524"/>
                </a:lnTo>
                <a:lnTo>
                  <a:pt x="1351606" y="301246"/>
                </a:lnTo>
                <a:lnTo>
                  <a:pt x="1215645" y="159954"/>
                </a:lnTo>
                <a:lnTo>
                  <a:pt x="1029033" y="53318"/>
                </a:lnTo>
                <a:lnTo>
                  <a:pt x="839755" y="0"/>
                </a:lnTo>
                <a:lnTo>
                  <a:pt x="581164" y="18661"/>
                </a:lnTo>
                <a:lnTo>
                  <a:pt x="346565" y="95972"/>
                </a:lnTo>
                <a:lnTo>
                  <a:pt x="218603" y="191944"/>
                </a:lnTo>
                <a:lnTo>
                  <a:pt x="159953" y="255926"/>
                </a:lnTo>
                <a:close/>
              </a:path>
            </a:pathLst>
          </a:custGeom>
          <a:solidFill>
            <a:srgbClr val="000000">
              <a:alpha val="6980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60" name="Group 159"/>
          <p:cNvGrpSpPr/>
          <p:nvPr/>
        </p:nvGrpSpPr>
        <p:grpSpPr>
          <a:xfrm>
            <a:off x="6301406" y="2759930"/>
            <a:ext cx="649538" cy="420219"/>
            <a:chOff x="8401872" y="2108279"/>
            <a:chExt cx="866050" cy="560292"/>
          </a:xfrm>
        </p:grpSpPr>
        <p:pic>
          <p:nvPicPr>
            <p:cNvPr id="161" name="Picture 160"/>
            <p:cNvPicPr>
              <a:picLocks noChangeAspect="1"/>
            </p:cNvPicPr>
            <p:nvPr/>
          </p:nvPicPr>
          <p:blipFill>
            <a:blip r:embed="rId5"/>
            <a:stretch>
              <a:fillRect/>
            </a:stretch>
          </p:blipFill>
          <p:spPr>
            <a:xfrm>
              <a:off x="8618053" y="2108279"/>
              <a:ext cx="433688" cy="218116"/>
            </a:xfrm>
            <a:prstGeom prst="rect">
              <a:avLst/>
            </a:prstGeom>
          </p:spPr>
        </p:pic>
        <p:sp>
          <p:nvSpPr>
            <p:cNvPr id="162" name="TextBox 161"/>
            <p:cNvSpPr txBox="1"/>
            <p:nvPr/>
          </p:nvSpPr>
          <p:spPr>
            <a:xfrm>
              <a:off x="8401872" y="2340276"/>
              <a:ext cx="866050" cy="328295"/>
            </a:xfrm>
            <a:prstGeom prst="rect">
              <a:avLst/>
            </a:prstGeom>
            <a:noFill/>
          </p:spPr>
          <p:txBody>
            <a:bodyPr wrap="none" rtlCol="0">
              <a:spAutoFit/>
            </a:bodyPr>
            <a:lstStyle/>
            <a:p>
              <a:pPr algn="ctr">
                <a:lnSpc>
                  <a:spcPts val="600"/>
                </a:lnSpc>
              </a:pPr>
              <a:r>
                <a:rPr lang="en-US" sz="600">
                  <a:solidFill>
                    <a:schemeClr val="bg1"/>
                  </a:solidFill>
                </a:rPr>
                <a:t>Conformance</a:t>
              </a:r>
            </a:p>
            <a:p>
              <a:pPr algn="ctr">
                <a:lnSpc>
                  <a:spcPts val="600"/>
                </a:lnSpc>
              </a:pPr>
              <a:r>
                <a:rPr lang="en-US" sz="600">
                  <a:solidFill>
                    <a:schemeClr val="bg1"/>
                  </a:solidFill>
                </a:rPr>
                <a:t>Monitoring</a:t>
              </a:r>
            </a:p>
          </p:txBody>
        </p:sp>
      </p:grpSp>
      <p:grpSp>
        <p:nvGrpSpPr>
          <p:cNvPr id="163" name="Group 162"/>
          <p:cNvGrpSpPr/>
          <p:nvPr/>
        </p:nvGrpSpPr>
        <p:grpSpPr>
          <a:xfrm>
            <a:off x="5607203" y="2757134"/>
            <a:ext cx="521048" cy="346068"/>
            <a:chOff x="7476270" y="2104555"/>
            <a:chExt cx="694731" cy="461425"/>
          </a:xfrm>
        </p:grpSpPr>
        <p:pic>
          <p:nvPicPr>
            <p:cNvPr id="164" name="Picture 163"/>
            <p:cNvPicPr>
              <a:picLocks noChangeAspect="1"/>
            </p:cNvPicPr>
            <p:nvPr/>
          </p:nvPicPr>
          <p:blipFill>
            <a:blip r:embed="rId6"/>
            <a:stretch>
              <a:fillRect/>
            </a:stretch>
          </p:blipFill>
          <p:spPr>
            <a:xfrm>
              <a:off x="7476270" y="2104555"/>
              <a:ext cx="694731" cy="262130"/>
            </a:xfrm>
            <a:prstGeom prst="rect">
              <a:avLst/>
            </a:prstGeom>
          </p:spPr>
        </p:pic>
        <p:sp>
          <p:nvSpPr>
            <p:cNvPr id="165" name="TextBox 164"/>
            <p:cNvSpPr txBox="1"/>
            <p:nvPr/>
          </p:nvSpPr>
          <p:spPr>
            <a:xfrm>
              <a:off x="7537017" y="2340277"/>
              <a:ext cx="573235" cy="225703"/>
            </a:xfrm>
            <a:prstGeom prst="rect">
              <a:avLst/>
            </a:prstGeom>
            <a:noFill/>
          </p:spPr>
          <p:txBody>
            <a:bodyPr wrap="none" rtlCol="0">
              <a:spAutoFit/>
            </a:bodyPr>
            <a:lstStyle/>
            <a:p>
              <a:pPr algn="ctr">
                <a:lnSpc>
                  <a:spcPts val="600"/>
                </a:lnSpc>
              </a:pPr>
              <a:r>
                <a:rPr lang="en-US" sz="600">
                  <a:solidFill>
                    <a:schemeClr val="bg1"/>
                  </a:solidFill>
                </a:rPr>
                <a:t>Terrain</a:t>
              </a:r>
            </a:p>
          </p:txBody>
        </p:sp>
      </p:grpSp>
      <p:grpSp>
        <p:nvGrpSpPr>
          <p:cNvPr id="166" name="Group 165"/>
          <p:cNvGrpSpPr/>
          <p:nvPr/>
        </p:nvGrpSpPr>
        <p:grpSpPr>
          <a:xfrm>
            <a:off x="4690417" y="5003889"/>
            <a:ext cx="721672" cy="460494"/>
            <a:chOff x="6253887" y="5100231"/>
            <a:chExt cx="962229" cy="613993"/>
          </a:xfrm>
        </p:grpSpPr>
        <p:pic>
          <p:nvPicPr>
            <p:cNvPr id="167" name="Picture 166"/>
            <p:cNvPicPr>
              <a:picLocks noChangeAspect="1"/>
            </p:cNvPicPr>
            <p:nvPr/>
          </p:nvPicPr>
          <p:blipFill rotWithShape="1">
            <a:blip r:embed="rId7"/>
            <a:srcRect b="6838"/>
            <a:stretch/>
          </p:blipFill>
          <p:spPr>
            <a:xfrm>
              <a:off x="6547818" y="5100231"/>
              <a:ext cx="374368" cy="396600"/>
            </a:xfrm>
            <a:prstGeom prst="rect">
              <a:avLst/>
            </a:prstGeom>
          </p:spPr>
        </p:pic>
        <p:sp>
          <p:nvSpPr>
            <p:cNvPr id="168" name="TextBox 167"/>
            <p:cNvSpPr txBox="1"/>
            <p:nvPr/>
          </p:nvSpPr>
          <p:spPr>
            <a:xfrm>
              <a:off x="6253887" y="5488521"/>
              <a:ext cx="962229" cy="225703"/>
            </a:xfrm>
            <a:prstGeom prst="rect">
              <a:avLst/>
            </a:prstGeom>
            <a:noFill/>
          </p:spPr>
          <p:txBody>
            <a:bodyPr wrap="none" rtlCol="0">
              <a:spAutoFit/>
            </a:bodyPr>
            <a:lstStyle/>
            <a:p>
              <a:pPr algn="ctr">
                <a:lnSpc>
                  <a:spcPts val="600"/>
                </a:lnSpc>
              </a:pPr>
              <a:r>
                <a:rPr lang="en-US" sz="600">
                  <a:solidFill>
                    <a:schemeClr val="bg1"/>
                  </a:solidFill>
                </a:rPr>
                <a:t>Destination Info</a:t>
              </a:r>
            </a:p>
          </p:txBody>
        </p:sp>
      </p:grpSp>
      <p:grpSp>
        <p:nvGrpSpPr>
          <p:cNvPr id="169" name="Group 168"/>
          <p:cNvGrpSpPr/>
          <p:nvPr/>
        </p:nvGrpSpPr>
        <p:grpSpPr>
          <a:xfrm>
            <a:off x="6345487" y="4361033"/>
            <a:ext cx="561372" cy="450671"/>
            <a:chOff x="8460650" y="4243080"/>
            <a:chExt cx="748496" cy="600894"/>
          </a:xfrm>
        </p:grpSpPr>
        <p:pic>
          <p:nvPicPr>
            <p:cNvPr id="170" name="Picture 169"/>
            <p:cNvPicPr>
              <a:picLocks noChangeAspect="1"/>
            </p:cNvPicPr>
            <p:nvPr/>
          </p:nvPicPr>
          <p:blipFill>
            <a:blip r:embed="rId8"/>
            <a:stretch>
              <a:fillRect/>
            </a:stretch>
          </p:blipFill>
          <p:spPr>
            <a:xfrm>
              <a:off x="8773582" y="4243080"/>
              <a:ext cx="122630" cy="389326"/>
            </a:xfrm>
            <a:prstGeom prst="rect">
              <a:avLst/>
            </a:prstGeom>
          </p:spPr>
        </p:pic>
        <p:sp>
          <p:nvSpPr>
            <p:cNvPr id="171" name="TextBox 170"/>
            <p:cNvSpPr txBox="1"/>
            <p:nvPr/>
          </p:nvSpPr>
          <p:spPr>
            <a:xfrm>
              <a:off x="8460650" y="4618271"/>
              <a:ext cx="748496" cy="225703"/>
            </a:xfrm>
            <a:prstGeom prst="rect">
              <a:avLst/>
            </a:prstGeom>
            <a:noFill/>
          </p:spPr>
          <p:txBody>
            <a:bodyPr wrap="none" rtlCol="0">
              <a:spAutoFit/>
            </a:bodyPr>
            <a:lstStyle/>
            <a:p>
              <a:pPr algn="ctr">
                <a:lnSpc>
                  <a:spcPts val="600"/>
                </a:lnSpc>
              </a:pPr>
              <a:r>
                <a:rPr lang="en-US" sz="600">
                  <a:solidFill>
                    <a:schemeClr val="bg1"/>
                  </a:solidFill>
                </a:rPr>
                <a:t>Airport Info</a:t>
              </a:r>
            </a:p>
          </p:txBody>
        </p:sp>
      </p:grpSp>
      <p:grpSp>
        <p:nvGrpSpPr>
          <p:cNvPr id="172" name="Group 171"/>
          <p:cNvGrpSpPr/>
          <p:nvPr/>
        </p:nvGrpSpPr>
        <p:grpSpPr>
          <a:xfrm>
            <a:off x="5490061" y="5035059"/>
            <a:ext cx="755336" cy="429324"/>
            <a:chOff x="7320079" y="5141791"/>
            <a:chExt cx="1007115" cy="572433"/>
          </a:xfrm>
        </p:grpSpPr>
        <p:pic>
          <p:nvPicPr>
            <p:cNvPr id="173" name="Picture 172"/>
            <p:cNvPicPr>
              <a:picLocks noChangeAspect="1"/>
            </p:cNvPicPr>
            <p:nvPr/>
          </p:nvPicPr>
          <p:blipFill>
            <a:blip r:embed="rId9"/>
            <a:stretch>
              <a:fillRect/>
            </a:stretch>
          </p:blipFill>
          <p:spPr>
            <a:xfrm>
              <a:off x="7627449" y="5141791"/>
              <a:ext cx="392372" cy="355040"/>
            </a:xfrm>
            <a:prstGeom prst="rect">
              <a:avLst/>
            </a:prstGeom>
          </p:spPr>
        </p:pic>
        <p:sp>
          <p:nvSpPr>
            <p:cNvPr id="174" name="TextBox 173"/>
            <p:cNvSpPr txBox="1"/>
            <p:nvPr/>
          </p:nvSpPr>
          <p:spPr>
            <a:xfrm>
              <a:off x="7320079" y="5488521"/>
              <a:ext cx="1007115" cy="225703"/>
            </a:xfrm>
            <a:prstGeom prst="rect">
              <a:avLst/>
            </a:prstGeom>
            <a:noFill/>
          </p:spPr>
          <p:txBody>
            <a:bodyPr wrap="none" rtlCol="0">
              <a:spAutoFit/>
            </a:bodyPr>
            <a:lstStyle/>
            <a:p>
              <a:pPr algn="ctr">
                <a:lnSpc>
                  <a:spcPts val="600"/>
                </a:lnSpc>
              </a:pPr>
              <a:r>
                <a:rPr lang="en-US" sz="600">
                  <a:solidFill>
                    <a:schemeClr val="bg1"/>
                  </a:solidFill>
                </a:rPr>
                <a:t>Weather Notices</a:t>
              </a:r>
            </a:p>
          </p:txBody>
        </p:sp>
      </p:grpSp>
      <p:grpSp>
        <p:nvGrpSpPr>
          <p:cNvPr id="175" name="Group 174"/>
          <p:cNvGrpSpPr/>
          <p:nvPr/>
        </p:nvGrpSpPr>
        <p:grpSpPr>
          <a:xfrm>
            <a:off x="6346290" y="5032143"/>
            <a:ext cx="559769" cy="432249"/>
            <a:chOff x="8461717" y="5137893"/>
            <a:chExt cx="746358" cy="576331"/>
          </a:xfrm>
        </p:grpSpPr>
        <p:pic>
          <p:nvPicPr>
            <p:cNvPr id="176" name="Picture 175"/>
            <p:cNvPicPr>
              <a:picLocks noChangeAspect="1"/>
            </p:cNvPicPr>
            <p:nvPr/>
          </p:nvPicPr>
          <p:blipFill>
            <a:blip r:embed="rId10"/>
            <a:stretch>
              <a:fillRect/>
            </a:stretch>
          </p:blipFill>
          <p:spPr>
            <a:xfrm>
              <a:off x="8702314" y="5137893"/>
              <a:ext cx="265166" cy="358938"/>
            </a:xfrm>
            <a:prstGeom prst="rect">
              <a:avLst/>
            </a:prstGeom>
          </p:spPr>
        </p:pic>
        <p:sp>
          <p:nvSpPr>
            <p:cNvPr id="177" name="TextBox 176"/>
            <p:cNvSpPr txBox="1"/>
            <p:nvPr/>
          </p:nvSpPr>
          <p:spPr>
            <a:xfrm>
              <a:off x="8461717" y="5488521"/>
              <a:ext cx="746358" cy="225703"/>
            </a:xfrm>
            <a:prstGeom prst="rect">
              <a:avLst/>
            </a:prstGeom>
            <a:noFill/>
          </p:spPr>
          <p:txBody>
            <a:bodyPr wrap="none" rtlCol="0">
              <a:spAutoFit/>
            </a:bodyPr>
            <a:lstStyle/>
            <a:p>
              <a:pPr algn="ctr">
                <a:lnSpc>
                  <a:spcPts val="600"/>
                </a:lnSpc>
              </a:pPr>
              <a:r>
                <a:rPr lang="en-US" sz="600">
                  <a:solidFill>
                    <a:schemeClr val="bg1"/>
                  </a:solidFill>
                </a:rPr>
                <a:t>Reminders</a:t>
              </a:r>
            </a:p>
          </p:txBody>
        </p:sp>
      </p:grpSp>
      <p:grpSp>
        <p:nvGrpSpPr>
          <p:cNvPr id="178" name="Group 177"/>
          <p:cNvGrpSpPr/>
          <p:nvPr/>
        </p:nvGrpSpPr>
        <p:grpSpPr>
          <a:xfrm>
            <a:off x="4782586" y="2672387"/>
            <a:ext cx="537328" cy="430815"/>
            <a:chOff x="6376783" y="1991559"/>
            <a:chExt cx="716438" cy="574421"/>
          </a:xfrm>
        </p:grpSpPr>
        <p:pic>
          <p:nvPicPr>
            <p:cNvPr id="179" name="Picture 178"/>
            <p:cNvPicPr>
              <a:picLocks noChangeAspect="1"/>
            </p:cNvPicPr>
            <p:nvPr/>
          </p:nvPicPr>
          <p:blipFill>
            <a:blip r:embed="rId11"/>
            <a:stretch>
              <a:fillRect/>
            </a:stretch>
          </p:blipFill>
          <p:spPr>
            <a:xfrm>
              <a:off x="6609217" y="1991559"/>
              <a:ext cx="251570" cy="358836"/>
            </a:xfrm>
            <a:prstGeom prst="rect">
              <a:avLst/>
            </a:prstGeom>
          </p:spPr>
        </p:pic>
        <p:sp>
          <p:nvSpPr>
            <p:cNvPr id="180" name="TextBox 179"/>
            <p:cNvSpPr txBox="1"/>
            <p:nvPr/>
          </p:nvSpPr>
          <p:spPr>
            <a:xfrm>
              <a:off x="6376783" y="2340277"/>
              <a:ext cx="716438" cy="225703"/>
            </a:xfrm>
            <a:prstGeom prst="rect">
              <a:avLst/>
            </a:prstGeom>
            <a:noFill/>
          </p:spPr>
          <p:txBody>
            <a:bodyPr wrap="none" rtlCol="0">
              <a:spAutoFit/>
            </a:bodyPr>
            <a:lstStyle/>
            <a:p>
              <a:pPr algn="ctr">
                <a:lnSpc>
                  <a:spcPts val="600"/>
                </a:lnSpc>
              </a:pPr>
              <a:r>
                <a:rPr lang="en-US" sz="600">
                  <a:solidFill>
                    <a:schemeClr val="bg1"/>
                  </a:solidFill>
                </a:rPr>
                <a:t>Checklists</a:t>
              </a:r>
            </a:p>
          </p:txBody>
        </p:sp>
      </p:grpSp>
      <p:grpSp>
        <p:nvGrpSpPr>
          <p:cNvPr id="181" name="Group 180"/>
          <p:cNvGrpSpPr/>
          <p:nvPr/>
        </p:nvGrpSpPr>
        <p:grpSpPr>
          <a:xfrm>
            <a:off x="6401590" y="3321750"/>
            <a:ext cx="449162" cy="589563"/>
            <a:chOff x="8535456" y="2857372"/>
            <a:chExt cx="598882" cy="786083"/>
          </a:xfrm>
        </p:grpSpPr>
        <p:sp>
          <p:nvSpPr>
            <p:cNvPr id="182" name="Rounded Rectangle 181"/>
            <p:cNvSpPr/>
            <p:nvPr/>
          </p:nvSpPr>
          <p:spPr>
            <a:xfrm>
              <a:off x="8703090" y="2857372"/>
              <a:ext cx="263615" cy="56934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3" name="Straight Connector 182"/>
            <p:cNvCxnSpPr/>
            <p:nvPr/>
          </p:nvCxnSpPr>
          <p:spPr>
            <a:xfrm>
              <a:off x="8834897" y="29266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8535456" y="3397234"/>
              <a:ext cx="598882" cy="246221"/>
            </a:xfrm>
            <a:prstGeom prst="rect">
              <a:avLst/>
            </a:prstGeom>
            <a:noFill/>
          </p:spPr>
          <p:txBody>
            <a:bodyPr wrap="none" rtlCol="0">
              <a:spAutoFit/>
            </a:bodyPr>
            <a:lstStyle/>
            <a:p>
              <a:pPr algn="ctr"/>
              <a:r>
                <a:rPr lang="en-US" sz="600">
                  <a:solidFill>
                    <a:schemeClr val="bg1"/>
                  </a:solidFill>
                </a:rPr>
                <a:t>Holding</a:t>
              </a:r>
            </a:p>
          </p:txBody>
        </p:sp>
        <p:sp>
          <p:nvSpPr>
            <p:cNvPr id="185" name="Isosceles Triangle 184"/>
            <p:cNvSpPr/>
            <p:nvPr/>
          </p:nvSpPr>
          <p:spPr>
            <a:xfrm>
              <a:off x="8659131" y="3004930"/>
              <a:ext cx="91440" cy="91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p:cNvGrpSpPr/>
          <p:nvPr/>
        </p:nvGrpSpPr>
        <p:grpSpPr>
          <a:xfrm>
            <a:off x="6185473" y="3701700"/>
            <a:ext cx="1589453" cy="963669"/>
            <a:chOff x="6539460" y="2641979"/>
            <a:chExt cx="2119271" cy="1284892"/>
          </a:xfrm>
        </p:grpSpPr>
        <p:sp>
          <p:nvSpPr>
            <p:cNvPr id="187" name="Arc 186"/>
            <p:cNvSpPr/>
            <p:nvPr/>
          </p:nvSpPr>
          <p:spPr>
            <a:xfrm>
              <a:off x="6539460" y="3239181"/>
              <a:ext cx="83550" cy="88106"/>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8" name="Arc 187"/>
            <p:cNvSpPr/>
            <p:nvPr/>
          </p:nvSpPr>
          <p:spPr>
            <a:xfrm>
              <a:off x="6627034" y="3187019"/>
              <a:ext cx="165397" cy="187695"/>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9" name="Arc 188"/>
            <p:cNvSpPr/>
            <p:nvPr/>
          </p:nvSpPr>
          <p:spPr>
            <a:xfrm>
              <a:off x="6731131" y="3145167"/>
              <a:ext cx="227488" cy="274990"/>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0" name="Arc 189"/>
            <p:cNvSpPr/>
            <p:nvPr/>
          </p:nvSpPr>
          <p:spPr>
            <a:xfrm>
              <a:off x="6810044" y="3085431"/>
              <a:ext cx="328774" cy="397425"/>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1" name="Arc 190"/>
            <p:cNvSpPr/>
            <p:nvPr/>
          </p:nvSpPr>
          <p:spPr>
            <a:xfrm>
              <a:off x="6916135" y="3029631"/>
              <a:ext cx="417107" cy="504203"/>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2" name="Arc 191"/>
            <p:cNvSpPr/>
            <p:nvPr/>
          </p:nvSpPr>
          <p:spPr>
            <a:xfrm>
              <a:off x="7039992" y="2982007"/>
              <a:ext cx="501800" cy="606582"/>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3" name="Arc 192"/>
            <p:cNvSpPr/>
            <p:nvPr/>
          </p:nvSpPr>
          <p:spPr>
            <a:xfrm>
              <a:off x="7209037" y="2924511"/>
              <a:ext cx="597263" cy="721978"/>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4" name="Arc 193"/>
            <p:cNvSpPr/>
            <p:nvPr/>
          </p:nvSpPr>
          <p:spPr>
            <a:xfrm>
              <a:off x="7353851" y="2855800"/>
              <a:ext cx="709167" cy="857249"/>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5" name="Arc 194"/>
            <p:cNvSpPr/>
            <p:nvPr/>
          </p:nvSpPr>
          <p:spPr>
            <a:xfrm>
              <a:off x="7490249" y="2756696"/>
              <a:ext cx="873138" cy="1055458"/>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a:t> </a:t>
              </a:r>
            </a:p>
          </p:txBody>
        </p:sp>
        <p:sp>
          <p:nvSpPr>
            <p:cNvPr id="196" name="Arc 195"/>
            <p:cNvSpPr/>
            <p:nvPr/>
          </p:nvSpPr>
          <p:spPr>
            <a:xfrm>
              <a:off x="7595793" y="2641979"/>
              <a:ext cx="1062938" cy="1284892"/>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a:t> </a:t>
              </a:r>
            </a:p>
          </p:txBody>
        </p:sp>
      </p:grpSp>
      <p:cxnSp>
        <p:nvCxnSpPr>
          <p:cNvPr id="197" name="Straight Connector 196"/>
          <p:cNvCxnSpPr/>
          <p:nvPr/>
        </p:nvCxnSpPr>
        <p:spPr>
          <a:xfrm flipV="1">
            <a:off x="8281897" y="3432416"/>
            <a:ext cx="0" cy="255477"/>
          </a:xfrm>
          <a:prstGeom prst="line">
            <a:avLst/>
          </a:prstGeom>
          <a:ln w="28575"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8" name="Group 197"/>
          <p:cNvGrpSpPr/>
          <p:nvPr/>
        </p:nvGrpSpPr>
        <p:grpSpPr>
          <a:xfrm>
            <a:off x="7025953" y="2923514"/>
            <a:ext cx="1492106" cy="497420"/>
            <a:chOff x="9367936" y="2326394"/>
            <a:chExt cx="1989475" cy="663226"/>
          </a:xfrm>
        </p:grpSpPr>
        <p:cxnSp>
          <p:nvCxnSpPr>
            <p:cNvPr id="199" name="Straight Arrow Connector 198"/>
            <p:cNvCxnSpPr/>
            <p:nvPr/>
          </p:nvCxnSpPr>
          <p:spPr>
            <a:xfrm flipH="1">
              <a:off x="9367936" y="2658007"/>
              <a:ext cx="1680630" cy="0"/>
            </a:xfrm>
            <a:prstGeom prst="straightConnector1">
              <a:avLst/>
            </a:prstGeom>
            <a:ln w="28575"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0" name="Oval 199"/>
            <p:cNvSpPr/>
            <p:nvPr/>
          </p:nvSpPr>
          <p:spPr>
            <a:xfrm flipH="1">
              <a:off x="9789028" y="2326395"/>
              <a:ext cx="663225" cy="663225"/>
            </a:xfrm>
            <a:prstGeom prst="ellipse">
              <a:avLst/>
            </a:prstGeom>
            <a:solidFill>
              <a:schemeClr val="bg1"/>
            </a:solid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p:cNvSpPr/>
            <p:nvPr/>
          </p:nvSpPr>
          <p:spPr>
            <a:xfrm flipH="1">
              <a:off x="10694186" y="2326394"/>
              <a:ext cx="663225" cy="663225"/>
            </a:xfrm>
            <a:prstGeom prst="ellipse">
              <a:avLst/>
            </a:prstGeom>
            <a:solidFill>
              <a:schemeClr val="bg1"/>
            </a:solid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2" name="Picture 201"/>
            <p:cNvPicPr>
              <a:picLocks noChangeAspect="1"/>
            </p:cNvPicPr>
            <p:nvPr/>
          </p:nvPicPr>
          <p:blipFill>
            <a:blip r:embed="rId12"/>
            <a:stretch>
              <a:fillRect/>
            </a:stretch>
          </p:blipFill>
          <p:spPr>
            <a:xfrm>
              <a:off x="9977005" y="2458270"/>
              <a:ext cx="286889" cy="435466"/>
            </a:xfrm>
            <a:prstGeom prst="rect">
              <a:avLst/>
            </a:prstGeom>
          </p:spPr>
        </p:pic>
        <p:grpSp>
          <p:nvGrpSpPr>
            <p:cNvPr id="203" name="Group 202"/>
            <p:cNvGrpSpPr/>
            <p:nvPr/>
          </p:nvGrpSpPr>
          <p:grpSpPr>
            <a:xfrm>
              <a:off x="10830438" y="2435402"/>
              <a:ext cx="367181" cy="453937"/>
              <a:chOff x="8372772" y="2499318"/>
              <a:chExt cx="248265" cy="306924"/>
            </a:xfrm>
          </p:grpSpPr>
          <p:pic>
            <p:nvPicPr>
              <p:cNvPr id="204" name="Picture 203"/>
              <p:cNvPicPr>
                <a:picLocks noChangeAspect="1"/>
              </p:cNvPicPr>
              <p:nvPr/>
            </p:nvPicPr>
            <p:blipFill>
              <a:blip r:embed="rId13"/>
              <a:stretch>
                <a:fillRect/>
              </a:stretch>
            </p:blipFill>
            <p:spPr>
              <a:xfrm>
                <a:off x="8403976" y="2499318"/>
                <a:ext cx="217061" cy="306924"/>
              </a:xfrm>
              <a:prstGeom prst="rect">
                <a:avLst/>
              </a:prstGeom>
            </p:spPr>
          </p:pic>
          <p:cxnSp>
            <p:nvCxnSpPr>
              <p:cNvPr id="205" name="Straight Arrow Connector 204"/>
              <p:cNvCxnSpPr/>
              <p:nvPr/>
            </p:nvCxnSpPr>
            <p:spPr>
              <a:xfrm>
                <a:off x="8520256" y="2523060"/>
                <a:ext cx="65763" cy="0"/>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H="1">
                <a:off x="8372772" y="2523060"/>
                <a:ext cx="65763" cy="0"/>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4893649" y="3164043"/>
            <a:ext cx="1053436" cy="673654"/>
            <a:chOff x="6524863" y="2647098"/>
            <a:chExt cx="1404580" cy="898204"/>
          </a:xfrm>
        </p:grpSpPr>
        <p:grpSp>
          <p:nvGrpSpPr>
            <p:cNvPr id="85" name="Group 84"/>
            <p:cNvGrpSpPr/>
            <p:nvPr/>
          </p:nvGrpSpPr>
          <p:grpSpPr>
            <a:xfrm>
              <a:off x="6707864" y="3216709"/>
              <a:ext cx="561256" cy="130144"/>
              <a:chOff x="6922186" y="2727228"/>
              <a:chExt cx="561256" cy="130144"/>
            </a:xfrm>
          </p:grpSpPr>
          <p:sp>
            <p:nvSpPr>
              <p:cNvPr id="106" name="Freeform 105"/>
              <p:cNvSpPr/>
              <p:nvPr/>
            </p:nvSpPr>
            <p:spPr>
              <a:xfrm>
                <a:off x="6922186" y="2763260"/>
                <a:ext cx="561256" cy="94112"/>
              </a:xfrm>
              <a:custGeom>
                <a:avLst/>
                <a:gdLst>
                  <a:gd name="connsiteX0" fmla="*/ 0 w 1010264"/>
                  <a:gd name="connsiteY0" fmla="*/ 132736 h 132736"/>
                  <a:gd name="connsiteX1" fmla="*/ 191729 w 1010264"/>
                  <a:gd name="connsiteY1" fmla="*/ 132736 h 132736"/>
                  <a:gd name="connsiteX2" fmla="*/ 324465 w 1010264"/>
                  <a:gd name="connsiteY2" fmla="*/ 0 h 132736"/>
                  <a:gd name="connsiteX3" fmla="*/ 656303 w 1010264"/>
                  <a:gd name="connsiteY3" fmla="*/ 0 h 132736"/>
                  <a:gd name="connsiteX4" fmla="*/ 781664 w 1010264"/>
                  <a:gd name="connsiteY4" fmla="*/ 125361 h 132736"/>
                  <a:gd name="connsiteX5" fmla="*/ 1010264 w 1010264"/>
                  <a:gd name="connsiteY5" fmla="*/ 125361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264" h="132736">
                    <a:moveTo>
                      <a:pt x="0" y="132736"/>
                    </a:moveTo>
                    <a:lnTo>
                      <a:pt x="191729" y="132736"/>
                    </a:lnTo>
                    <a:lnTo>
                      <a:pt x="324465" y="0"/>
                    </a:lnTo>
                    <a:lnTo>
                      <a:pt x="656303" y="0"/>
                    </a:lnTo>
                    <a:lnTo>
                      <a:pt x="781664" y="125361"/>
                    </a:lnTo>
                    <a:lnTo>
                      <a:pt x="1010264" y="12536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Freeform 106"/>
              <p:cNvSpPr/>
              <p:nvPr/>
            </p:nvSpPr>
            <p:spPr>
              <a:xfrm>
                <a:off x="7169879" y="2727228"/>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6" name="Group 85"/>
            <p:cNvGrpSpPr/>
            <p:nvPr/>
          </p:nvGrpSpPr>
          <p:grpSpPr>
            <a:xfrm>
              <a:off x="6746836" y="2647098"/>
              <a:ext cx="319510" cy="319510"/>
              <a:chOff x="7105650" y="1986835"/>
              <a:chExt cx="242888" cy="242888"/>
            </a:xfrm>
          </p:grpSpPr>
          <p:cxnSp>
            <p:nvCxnSpPr>
              <p:cNvPr id="103" name="Straight Connector 102"/>
              <p:cNvCxnSpPr/>
              <p:nvPr/>
            </p:nvCxnSpPr>
            <p:spPr>
              <a:xfrm>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7147724" y="2026352"/>
                <a:ext cx="159105" cy="159105"/>
              </a:xfrm>
              <a:prstGeom prst="ellipse">
                <a:avLst/>
              </a:prstGeom>
              <a:solidFill>
                <a:srgbClr val="0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7" name="Group 86"/>
            <p:cNvGrpSpPr/>
            <p:nvPr/>
          </p:nvGrpSpPr>
          <p:grpSpPr>
            <a:xfrm>
              <a:off x="7433695" y="2690825"/>
              <a:ext cx="228483" cy="295560"/>
              <a:chOff x="7119937" y="1831180"/>
              <a:chExt cx="327287" cy="423371"/>
            </a:xfrm>
          </p:grpSpPr>
          <p:sp>
            <p:nvSpPr>
              <p:cNvPr id="100" name="Rounded Rectangle 16"/>
              <p:cNvSpPr/>
              <p:nvPr/>
            </p:nvSpPr>
            <p:spPr>
              <a:xfrm>
                <a:off x="7119937" y="1831180"/>
                <a:ext cx="288131" cy="423371"/>
              </a:xfrm>
              <a:custGeom>
                <a:avLst/>
                <a:gdLst>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85725 w 285750"/>
                  <a:gd name="connsiteY6" fmla="*/ 509096 h 509096"/>
                  <a:gd name="connsiteX7" fmla="*/ 0 w 285750"/>
                  <a:gd name="connsiteY7" fmla="*/ 423371 h 509096"/>
                  <a:gd name="connsiteX8" fmla="*/ 0 w 285750"/>
                  <a:gd name="connsiteY8" fmla="*/ 85725 h 509096"/>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0 w 285750"/>
                  <a:gd name="connsiteY6" fmla="*/ 423371 h 509096"/>
                  <a:gd name="connsiteX7" fmla="*/ 0 w 285750"/>
                  <a:gd name="connsiteY7" fmla="*/ 85725 h 509096"/>
                  <a:gd name="connsiteX0" fmla="*/ 0 w 285750"/>
                  <a:gd name="connsiteY0" fmla="*/ 423371 h 514811"/>
                  <a:gd name="connsiteX1" fmla="*/ 0 w 285750"/>
                  <a:gd name="connsiteY1" fmla="*/ 85725 h 514811"/>
                  <a:gd name="connsiteX2" fmla="*/ 85725 w 285750"/>
                  <a:gd name="connsiteY2" fmla="*/ 0 h 514811"/>
                  <a:gd name="connsiteX3" fmla="*/ 200025 w 285750"/>
                  <a:gd name="connsiteY3" fmla="*/ 0 h 514811"/>
                  <a:gd name="connsiteX4" fmla="*/ 285750 w 285750"/>
                  <a:gd name="connsiteY4" fmla="*/ 85725 h 514811"/>
                  <a:gd name="connsiteX5" fmla="*/ 285750 w 285750"/>
                  <a:gd name="connsiteY5" fmla="*/ 423371 h 514811"/>
                  <a:gd name="connsiteX6" fmla="*/ 200025 w 285750"/>
                  <a:gd name="connsiteY6" fmla="*/ 509096 h 514811"/>
                  <a:gd name="connsiteX7" fmla="*/ 91440 w 285750"/>
                  <a:gd name="connsiteY7" fmla="*/ 514811 h 514811"/>
                  <a:gd name="connsiteX0" fmla="*/ 0 w 285750"/>
                  <a:gd name="connsiteY0" fmla="*/ 423371 h 509096"/>
                  <a:gd name="connsiteX1" fmla="*/ 0 w 285750"/>
                  <a:gd name="connsiteY1" fmla="*/ 85725 h 509096"/>
                  <a:gd name="connsiteX2" fmla="*/ 85725 w 285750"/>
                  <a:gd name="connsiteY2" fmla="*/ 0 h 509096"/>
                  <a:gd name="connsiteX3" fmla="*/ 200025 w 285750"/>
                  <a:gd name="connsiteY3" fmla="*/ 0 h 509096"/>
                  <a:gd name="connsiteX4" fmla="*/ 285750 w 285750"/>
                  <a:gd name="connsiteY4" fmla="*/ 85725 h 509096"/>
                  <a:gd name="connsiteX5" fmla="*/ 285750 w 285750"/>
                  <a:gd name="connsiteY5" fmla="*/ 423371 h 509096"/>
                  <a:gd name="connsiteX6" fmla="*/ 200025 w 285750"/>
                  <a:gd name="connsiteY6" fmla="*/ 509096 h 509096"/>
                  <a:gd name="connsiteX0" fmla="*/ 0 w 285750"/>
                  <a:gd name="connsiteY0" fmla="*/ 423371 h 423371"/>
                  <a:gd name="connsiteX1" fmla="*/ 0 w 285750"/>
                  <a:gd name="connsiteY1" fmla="*/ 85725 h 423371"/>
                  <a:gd name="connsiteX2" fmla="*/ 85725 w 285750"/>
                  <a:gd name="connsiteY2" fmla="*/ 0 h 423371"/>
                  <a:gd name="connsiteX3" fmla="*/ 200025 w 285750"/>
                  <a:gd name="connsiteY3" fmla="*/ 0 h 423371"/>
                  <a:gd name="connsiteX4" fmla="*/ 285750 w 285750"/>
                  <a:gd name="connsiteY4" fmla="*/ 85725 h 423371"/>
                  <a:gd name="connsiteX5" fmla="*/ 285750 w 285750"/>
                  <a:gd name="connsiteY5" fmla="*/ 423371 h 423371"/>
                  <a:gd name="connsiteX0" fmla="*/ 0 w 288131"/>
                  <a:gd name="connsiteY0" fmla="*/ 154289 h 423371"/>
                  <a:gd name="connsiteX1" fmla="*/ 2381 w 288131"/>
                  <a:gd name="connsiteY1" fmla="*/ 85725 h 423371"/>
                  <a:gd name="connsiteX2" fmla="*/ 88106 w 288131"/>
                  <a:gd name="connsiteY2" fmla="*/ 0 h 423371"/>
                  <a:gd name="connsiteX3" fmla="*/ 202406 w 288131"/>
                  <a:gd name="connsiteY3" fmla="*/ 0 h 423371"/>
                  <a:gd name="connsiteX4" fmla="*/ 288131 w 288131"/>
                  <a:gd name="connsiteY4" fmla="*/ 85725 h 423371"/>
                  <a:gd name="connsiteX5" fmla="*/ 288131 w 288131"/>
                  <a:gd name="connsiteY5" fmla="*/ 423371 h 42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31" h="423371">
                    <a:moveTo>
                      <a:pt x="0" y="154289"/>
                    </a:moveTo>
                    <a:cubicBezTo>
                      <a:pt x="794" y="131434"/>
                      <a:pt x="1587" y="108580"/>
                      <a:pt x="2381" y="85725"/>
                    </a:cubicBezTo>
                    <a:cubicBezTo>
                      <a:pt x="2381" y="38380"/>
                      <a:pt x="40761" y="0"/>
                      <a:pt x="88106" y="0"/>
                    </a:cubicBezTo>
                    <a:lnTo>
                      <a:pt x="202406" y="0"/>
                    </a:lnTo>
                    <a:cubicBezTo>
                      <a:pt x="249751" y="0"/>
                      <a:pt x="288131" y="38380"/>
                      <a:pt x="288131" y="85725"/>
                    </a:cubicBezTo>
                    <a:lnTo>
                      <a:pt x="288131" y="42337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1" name="Freeform 100"/>
              <p:cNvSpPr/>
              <p:nvPr/>
            </p:nvSpPr>
            <p:spPr>
              <a:xfrm rot="16200000">
                <a:off x="7376031" y="2038131"/>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2" name="Straight Connector 101"/>
              <p:cNvCxnSpPr/>
              <p:nvPr/>
            </p:nvCxnSpPr>
            <p:spPr>
              <a:xfrm>
                <a:off x="7119937" y="2009775"/>
                <a:ext cx="0" cy="2447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6538039" y="3299081"/>
              <a:ext cx="932306" cy="246221"/>
            </a:xfrm>
            <a:prstGeom prst="rect">
              <a:avLst/>
            </a:prstGeom>
            <a:noFill/>
          </p:spPr>
          <p:txBody>
            <a:bodyPr wrap="none" rtlCol="0">
              <a:spAutoFit/>
            </a:bodyPr>
            <a:lstStyle/>
            <a:p>
              <a:pPr algn="ctr">
                <a:spcAft>
                  <a:spcPts val="450"/>
                </a:spcAft>
              </a:pPr>
              <a:r>
                <a:rPr lang="en-US" sz="600">
                  <a:solidFill>
                    <a:schemeClr val="bg1"/>
                  </a:solidFill>
                  <a:ea typeface="Verdana" pitchFamily="34" charset="0"/>
                  <a:cs typeface="Verdana" pitchFamily="34" charset="0"/>
                </a:rPr>
                <a:t>Phase of Flight</a:t>
              </a:r>
            </a:p>
          </p:txBody>
        </p:sp>
        <p:sp>
          <p:nvSpPr>
            <p:cNvPr id="98" name="TextBox 97"/>
            <p:cNvSpPr txBox="1"/>
            <p:nvPr/>
          </p:nvSpPr>
          <p:spPr>
            <a:xfrm>
              <a:off x="6524863" y="2913786"/>
              <a:ext cx="763458" cy="328294"/>
            </a:xfrm>
            <a:prstGeom prst="rect">
              <a:avLst/>
            </a:prstGeom>
            <a:noFill/>
          </p:spPr>
          <p:txBody>
            <a:bodyPr wrap="none" rtlCol="0">
              <a:spAutoFit/>
            </a:bodyPr>
            <a:lstStyle/>
            <a:p>
              <a:pPr algn="ctr">
                <a:lnSpc>
                  <a:spcPts val="600"/>
                </a:lnSpc>
              </a:pPr>
              <a:r>
                <a:rPr lang="en-US" sz="600" dirty="0">
                  <a:solidFill>
                    <a:schemeClr val="bg1"/>
                  </a:solidFill>
                  <a:ea typeface="Verdana" pitchFamily="34" charset="0"/>
                  <a:cs typeface="Verdana" pitchFamily="34" charset="0"/>
                </a:rPr>
                <a:t>Inferred</a:t>
              </a:r>
            </a:p>
            <a:p>
              <a:pPr algn="ctr">
                <a:lnSpc>
                  <a:spcPts val="600"/>
                </a:lnSpc>
              </a:pPr>
              <a:r>
                <a:rPr lang="en-US" sz="600" dirty="0">
                  <a:solidFill>
                    <a:schemeClr val="bg1"/>
                  </a:solidFill>
                  <a:ea typeface="Verdana" pitchFamily="34" charset="0"/>
                  <a:cs typeface="Verdana" pitchFamily="34" charset="0"/>
                </a:rPr>
                <a:t>Destination</a:t>
              </a:r>
            </a:p>
          </p:txBody>
        </p:sp>
        <p:sp>
          <p:nvSpPr>
            <p:cNvPr id="99" name="TextBox 98"/>
            <p:cNvSpPr txBox="1"/>
            <p:nvPr/>
          </p:nvSpPr>
          <p:spPr>
            <a:xfrm>
              <a:off x="7151025" y="2936128"/>
              <a:ext cx="778418" cy="246221"/>
            </a:xfrm>
            <a:prstGeom prst="rect">
              <a:avLst/>
            </a:prstGeom>
            <a:noFill/>
          </p:spPr>
          <p:txBody>
            <a:bodyPr wrap="none" rtlCol="0">
              <a:spAutoFit/>
            </a:bodyPr>
            <a:lstStyle/>
            <a:p>
              <a:pPr algn="ctr">
                <a:spcAft>
                  <a:spcPts val="450"/>
                </a:spcAft>
              </a:pPr>
              <a:r>
                <a:rPr lang="en-US" sz="600" dirty="0">
                  <a:solidFill>
                    <a:schemeClr val="bg1"/>
                  </a:solidFill>
                  <a:ea typeface="Verdana" pitchFamily="34" charset="0"/>
                  <a:cs typeface="Verdana" pitchFamily="34" charset="0"/>
                </a:rPr>
                <a:t>Pattern Leg</a:t>
              </a:r>
            </a:p>
          </p:txBody>
        </p:sp>
      </p:grpSp>
      <p:sp>
        <p:nvSpPr>
          <p:cNvPr id="108" name="TextBox 107"/>
          <p:cNvSpPr txBox="1"/>
          <p:nvPr/>
        </p:nvSpPr>
        <p:spPr>
          <a:xfrm>
            <a:off x="622873" y="1843002"/>
            <a:ext cx="304583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Cognitive Assistant</a:t>
            </a:r>
          </a:p>
        </p:txBody>
      </p:sp>
      <p:grpSp>
        <p:nvGrpSpPr>
          <p:cNvPr id="109" name="Group 108"/>
          <p:cNvGrpSpPr/>
          <p:nvPr/>
        </p:nvGrpSpPr>
        <p:grpSpPr>
          <a:xfrm>
            <a:off x="3609682" y="2923516"/>
            <a:ext cx="908589" cy="2269208"/>
            <a:chOff x="4812909" y="2326395"/>
            <a:chExt cx="1211452" cy="3025611"/>
          </a:xfrm>
        </p:grpSpPr>
        <p:pic>
          <p:nvPicPr>
            <p:cNvPr id="110" name="Picture 109"/>
            <p:cNvPicPr>
              <a:picLocks noChangeAspect="1"/>
            </p:cNvPicPr>
            <p:nvPr/>
          </p:nvPicPr>
          <p:blipFill>
            <a:blip r:embed="rId14"/>
            <a:stretch>
              <a:fillRect/>
            </a:stretch>
          </p:blipFill>
          <p:spPr>
            <a:xfrm>
              <a:off x="4905717" y="4066141"/>
              <a:ext cx="494570" cy="293069"/>
            </a:xfrm>
            <a:prstGeom prst="rect">
              <a:avLst/>
            </a:prstGeom>
          </p:spPr>
        </p:pic>
        <p:pic>
          <p:nvPicPr>
            <p:cNvPr id="111" name="Picture 110"/>
            <p:cNvPicPr>
              <a:picLocks noChangeAspect="1"/>
            </p:cNvPicPr>
            <p:nvPr/>
          </p:nvPicPr>
          <p:blipFill>
            <a:blip r:embed="rId15"/>
            <a:stretch>
              <a:fillRect/>
            </a:stretch>
          </p:blipFill>
          <p:spPr>
            <a:xfrm>
              <a:off x="4972671" y="4787224"/>
              <a:ext cx="359748" cy="390592"/>
            </a:xfrm>
            <a:prstGeom prst="rect">
              <a:avLst/>
            </a:prstGeom>
          </p:spPr>
        </p:pic>
        <p:pic>
          <p:nvPicPr>
            <p:cNvPr id="112" name="Picture 111"/>
            <p:cNvPicPr>
              <a:picLocks noChangeAspect="1"/>
            </p:cNvPicPr>
            <p:nvPr/>
          </p:nvPicPr>
          <p:blipFill>
            <a:blip r:embed="rId16"/>
            <a:stretch>
              <a:fillRect/>
            </a:stretch>
          </p:blipFill>
          <p:spPr>
            <a:xfrm>
              <a:off x="4928827" y="2403982"/>
              <a:ext cx="453810" cy="457200"/>
            </a:xfrm>
            <a:prstGeom prst="rect">
              <a:avLst/>
            </a:prstGeom>
          </p:spPr>
        </p:pic>
        <p:pic>
          <p:nvPicPr>
            <p:cNvPr id="113" name="Picture 112"/>
            <p:cNvPicPr>
              <a:picLocks noChangeAspect="1"/>
            </p:cNvPicPr>
            <p:nvPr/>
          </p:nvPicPr>
          <p:blipFill>
            <a:blip r:embed="rId17"/>
            <a:stretch>
              <a:fillRect/>
            </a:stretch>
          </p:blipFill>
          <p:spPr>
            <a:xfrm>
              <a:off x="4940873" y="3249637"/>
              <a:ext cx="441764" cy="399704"/>
            </a:xfrm>
            <a:prstGeom prst="rect">
              <a:avLst/>
            </a:prstGeom>
          </p:spPr>
        </p:pic>
        <p:cxnSp>
          <p:nvCxnSpPr>
            <p:cNvPr id="114" name="Straight Arrow Connector 113"/>
            <p:cNvCxnSpPr/>
            <p:nvPr/>
          </p:nvCxnSpPr>
          <p:spPr>
            <a:xfrm>
              <a:off x="5498227" y="2658007"/>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4821390" y="2326395"/>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6" name="Straight Arrow Connector 115"/>
            <p:cNvCxnSpPr/>
            <p:nvPr/>
          </p:nvCxnSpPr>
          <p:spPr>
            <a:xfrm>
              <a:off x="5498227" y="3443248"/>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4818563" y="3113857"/>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8" name="Straight Arrow Connector 117"/>
            <p:cNvCxnSpPr/>
            <p:nvPr/>
          </p:nvCxnSpPr>
          <p:spPr>
            <a:xfrm>
              <a:off x="5498227" y="4232931"/>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4815736" y="3901319"/>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0" name="Straight Arrow Connector 119"/>
            <p:cNvCxnSpPr/>
            <p:nvPr/>
          </p:nvCxnSpPr>
          <p:spPr>
            <a:xfrm>
              <a:off x="5498227" y="5020393"/>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4812909" y="4688781"/>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096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63"/>
                                        </p:tgtEl>
                                        <p:attrNameLst>
                                          <p:attrName>style.visibility</p:attrName>
                                        </p:attrNameLst>
                                      </p:cBhvr>
                                      <p:to>
                                        <p:strVal val="visible"/>
                                      </p:to>
                                    </p:set>
                                    <p:animEffect transition="in" filter="fade">
                                      <p:cBhvr>
                                        <p:cTn id="11" dur="500"/>
                                        <p:tgtEl>
                                          <p:spTgt spid="16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500"/>
                                        <p:tgtEl>
                                          <p:spTgt spid="18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fade">
                                      <p:cBhvr>
                                        <p:cTn id="23" dur="500"/>
                                        <p:tgtEl>
                                          <p:spTgt spid="169"/>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500"/>
                                        <p:tgtEl>
                                          <p:spTgt spid="175"/>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fade">
                                      <p:cBhvr>
                                        <p:cTn id="31" dur="500"/>
                                        <p:tgtEl>
                                          <p:spTgt spid="17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500"/>
                                        <p:tgtEl>
                                          <p:spTgt spid="166"/>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109"/>
                                        </p:tgtEl>
                                        <p:attrNameLst>
                                          <p:attrName>style.visibility</p:attrName>
                                        </p:attrNameLst>
                                      </p:cBhvr>
                                      <p:to>
                                        <p:strVal val="visible"/>
                                      </p:to>
                                    </p:set>
                                    <p:animEffect transition="in" filter="wipe(left)">
                                      <p:cBhvr>
                                        <p:cTn id="39" dur="500"/>
                                        <p:tgtEl>
                                          <p:spTgt spid="109"/>
                                        </p:tgtEl>
                                      </p:cBhvr>
                                    </p:animEffect>
                                  </p:childTnLst>
                                </p:cTn>
                              </p:par>
                            </p:childTnLst>
                          </p:cTn>
                        </p:par>
                        <p:par>
                          <p:cTn id="40" fill="hold">
                            <p:stCondLst>
                              <p:cond delay="5500"/>
                            </p:stCondLst>
                            <p:childTnLst>
                              <p:par>
                                <p:cTn id="41" presetID="1"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par>
                                <p:cTn id="43" presetID="6" presetClass="emph" presetSubtype="0" autoRev="1" fill="hold" nodeType="withEffect">
                                  <p:stCondLst>
                                    <p:cond delay="0"/>
                                  </p:stCondLst>
                                  <p:childTnLst>
                                    <p:animScale>
                                      <p:cBhvr>
                                        <p:cTn id="44" dur="500" fill="hold"/>
                                        <p:tgtEl>
                                          <p:spTgt spid="84"/>
                                        </p:tgtEl>
                                      </p:cBhvr>
                                      <p:by x="150000" y="150000"/>
                                    </p:animScale>
                                  </p:childTnLst>
                                </p:cTn>
                              </p:par>
                            </p:childTnLst>
                          </p:cTn>
                        </p:par>
                        <p:par>
                          <p:cTn id="45" fill="hold">
                            <p:stCondLst>
                              <p:cond delay="6500"/>
                            </p:stCondLst>
                            <p:childTnLst>
                              <p:par>
                                <p:cTn id="46" presetID="22" presetClass="entr" presetSubtype="4" fill="hold" nodeType="afterEffect">
                                  <p:stCondLst>
                                    <p:cond delay="0"/>
                                  </p:stCondLst>
                                  <p:childTnLst>
                                    <p:set>
                                      <p:cBhvr>
                                        <p:cTn id="47" dur="1" fill="hold">
                                          <p:stCondLst>
                                            <p:cond delay="0"/>
                                          </p:stCondLst>
                                        </p:cTn>
                                        <p:tgtEl>
                                          <p:spTgt spid="197"/>
                                        </p:tgtEl>
                                        <p:attrNameLst>
                                          <p:attrName>style.visibility</p:attrName>
                                        </p:attrNameLst>
                                      </p:cBhvr>
                                      <p:to>
                                        <p:strVal val="visible"/>
                                      </p:to>
                                    </p:set>
                                    <p:animEffect transition="in" filter="wipe(down)">
                                      <p:cBhvr>
                                        <p:cTn id="48" dur="500"/>
                                        <p:tgtEl>
                                          <p:spTgt spid="197"/>
                                        </p:tgtEl>
                                      </p:cBhvr>
                                    </p:animEffect>
                                  </p:childTnLst>
                                </p:cTn>
                              </p:par>
                            </p:childTnLst>
                          </p:cTn>
                        </p:par>
                        <p:par>
                          <p:cTn id="49" fill="hold">
                            <p:stCondLst>
                              <p:cond delay="7000"/>
                            </p:stCondLst>
                            <p:childTnLst>
                              <p:par>
                                <p:cTn id="50" presetID="22" presetClass="entr" presetSubtype="2" fill="hold" nodeType="afterEffect">
                                  <p:stCondLst>
                                    <p:cond delay="0"/>
                                  </p:stCondLst>
                                  <p:childTnLst>
                                    <p:set>
                                      <p:cBhvr>
                                        <p:cTn id="51" dur="1" fill="hold">
                                          <p:stCondLst>
                                            <p:cond delay="0"/>
                                          </p:stCondLst>
                                        </p:cTn>
                                        <p:tgtEl>
                                          <p:spTgt spid="198"/>
                                        </p:tgtEl>
                                        <p:attrNameLst>
                                          <p:attrName>style.visibility</p:attrName>
                                        </p:attrNameLst>
                                      </p:cBhvr>
                                      <p:to>
                                        <p:strVal val="visible"/>
                                      </p:to>
                                    </p:set>
                                    <p:animEffect transition="in" filter="wipe(right)">
                                      <p:cBhvr>
                                        <p:cTn id="52" dur="500"/>
                                        <p:tgtEl>
                                          <p:spTgt spid="198"/>
                                        </p:tgtEl>
                                      </p:cBhvr>
                                    </p:animEffect>
                                  </p:childTnLst>
                                </p:cTn>
                              </p:par>
                            </p:childTnLst>
                          </p:cTn>
                        </p:par>
                        <p:par>
                          <p:cTn id="53" fill="hold">
                            <p:stCondLst>
                              <p:cond delay="7500"/>
                            </p:stCondLst>
                            <p:childTnLst>
                              <p:par>
                                <p:cTn id="54" presetID="22" presetClass="entr" presetSubtype="8" repeatCount="2000" fill="hold" nodeType="afterEffect">
                                  <p:stCondLst>
                                    <p:cond delay="0"/>
                                  </p:stCondLst>
                                  <p:childTnLst>
                                    <p:set>
                                      <p:cBhvr>
                                        <p:cTn id="55" dur="1" fill="hold">
                                          <p:stCondLst>
                                            <p:cond delay="0"/>
                                          </p:stCondLst>
                                        </p:cTn>
                                        <p:tgtEl>
                                          <p:spTgt spid="186"/>
                                        </p:tgtEl>
                                        <p:attrNameLst>
                                          <p:attrName>style.visibility</p:attrName>
                                        </p:attrNameLst>
                                      </p:cBhvr>
                                      <p:to>
                                        <p:strVal val="visible"/>
                                      </p:to>
                                    </p:set>
                                    <p:animEffect transition="in" filter="wipe(left)">
                                      <p:cBhvr>
                                        <p:cTn id="56"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A7EF69-D1F0-4659-BD1A-11108EADA8FF}"/>
              </a:ext>
            </a:extLst>
          </p:cNvPr>
          <p:cNvSpPr>
            <a:spLocks noGrp="1"/>
          </p:cNvSpPr>
          <p:nvPr>
            <p:ph type="title"/>
          </p:nvPr>
        </p:nvSpPr>
        <p:spPr/>
        <p:txBody>
          <a:bodyPr/>
          <a:lstStyle/>
          <a:p>
            <a:r>
              <a:rPr lang="en-US" dirty="0"/>
              <a:t>Link to video</a:t>
            </a:r>
          </a:p>
        </p:txBody>
      </p:sp>
      <p:pic>
        <p:nvPicPr>
          <p:cNvPr id="6" name="Picture 5">
            <a:hlinkClick r:id="rId2"/>
            <a:extLst>
              <a:ext uri="{FF2B5EF4-FFF2-40B4-BE49-F238E27FC236}">
                <a16:creationId xmlns:a16="http://schemas.microsoft.com/office/drawing/2014/main" id="{F8180E03-1980-4C11-8046-8C14D9720973}"/>
              </a:ext>
            </a:extLst>
          </p:cNvPr>
          <p:cNvPicPr>
            <a:picLocks noChangeAspect="1"/>
          </p:cNvPicPr>
          <p:nvPr/>
        </p:nvPicPr>
        <p:blipFill>
          <a:blip r:embed="rId3"/>
          <a:stretch>
            <a:fillRect/>
          </a:stretch>
        </p:blipFill>
        <p:spPr>
          <a:xfrm>
            <a:off x="657225" y="1305486"/>
            <a:ext cx="8134350" cy="4610100"/>
          </a:xfrm>
          <a:prstGeom prst="rect">
            <a:avLst/>
          </a:prstGeom>
        </p:spPr>
      </p:pic>
      <p:sp>
        <p:nvSpPr>
          <p:cNvPr id="7" name="TextBox 6">
            <a:extLst>
              <a:ext uri="{FF2B5EF4-FFF2-40B4-BE49-F238E27FC236}">
                <a16:creationId xmlns:a16="http://schemas.microsoft.com/office/drawing/2014/main" id="{950F1A26-D380-4D67-BB1F-054A0ABEEEB0}"/>
              </a:ext>
            </a:extLst>
          </p:cNvPr>
          <p:cNvSpPr txBox="1"/>
          <p:nvPr/>
        </p:nvSpPr>
        <p:spPr>
          <a:xfrm>
            <a:off x="1015254" y="6078072"/>
            <a:ext cx="1352422" cy="338554"/>
          </a:xfrm>
          <a:prstGeom prst="rect">
            <a:avLst/>
          </a:prstGeom>
          <a:noFill/>
        </p:spPr>
        <p:txBody>
          <a:bodyPr wrap="none" rtlCol="0">
            <a:spAutoFit/>
          </a:bodyPr>
          <a:lstStyle/>
          <a:p>
            <a:pPr>
              <a:spcAft>
                <a:spcPts val="600"/>
              </a:spcAft>
            </a:pPr>
            <a:r>
              <a:rPr lang="en-US" sz="1600" dirty="0">
                <a:ea typeface="Verdana" pitchFamily="34" charset="0"/>
                <a:cs typeface="Verdana" pitchFamily="34" charset="0"/>
                <a:hlinkClick r:id="rId2"/>
              </a:rPr>
              <a:t>YouTube link</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236204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chorCtr="0">
            <a:normAutofit/>
          </a:bodyPr>
          <a:lstStyle/>
          <a:p>
            <a:r>
              <a:rPr lang="en-US" sz="3000" dirty="0"/>
              <a:t>Research and Development</a:t>
            </a:r>
          </a:p>
        </p:txBody>
      </p:sp>
      <p:grpSp>
        <p:nvGrpSpPr>
          <p:cNvPr id="3" name="Group 2"/>
          <p:cNvGrpSpPr/>
          <p:nvPr/>
        </p:nvGrpSpPr>
        <p:grpSpPr>
          <a:xfrm>
            <a:off x="328349" y="4177017"/>
            <a:ext cx="4634523" cy="2336799"/>
            <a:chOff x="2054526" y="4354726"/>
            <a:chExt cx="4385164" cy="1980801"/>
          </a:xfrm>
        </p:grpSpPr>
        <p:pic>
          <p:nvPicPr>
            <p:cNvPr id="8" name="Picture 7"/>
            <p:cNvPicPr>
              <a:picLocks noChangeAspect="1"/>
            </p:cNvPicPr>
            <p:nvPr/>
          </p:nvPicPr>
          <p:blipFill>
            <a:blip r:embed="rId3"/>
            <a:stretch>
              <a:fillRect/>
            </a:stretch>
          </p:blipFill>
          <p:spPr>
            <a:xfrm>
              <a:off x="3255698" y="4354726"/>
              <a:ext cx="3183992" cy="1980801"/>
            </a:xfrm>
            <a:prstGeom prst="rect">
              <a:avLst/>
            </a:prstGeom>
          </p:spPr>
        </p:pic>
        <p:sp>
          <p:nvSpPr>
            <p:cNvPr id="16" name="TextBox 15"/>
            <p:cNvSpPr txBox="1"/>
            <p:nvPr/>
          </p:nvSpPr>
          <p:spPr>
            <a:xfrm>
              <a:off x="2054526" y="4906545"/>
              <a:ext cx="1201172" cy="547866"/>
            </a:xfrm>
            <a:prstGeom prst="rect">
              <a:avLst/>
            </a:prstGeom>
            <a:noFill/>
          </p:spPr>
          <p:txBody>
            <a:bodyPr wrap="square" rtlCol="0">
              <a:spAutoFit/>
            </a:bodyPr>
            <a:lstStyle/>
            <a:p>
              <a:pPr algn="ctr">
                <a:spcAft>
                  <a:spcPts val="450"/>
                </a:spcAft>
              </a:pPr>
              <a:r>
                <a:rPr lang="en-US" b="1" dirty="0">
                  <a:latin typeface="Arial" pitchFamily="34" charset="0"/>
                  <a:cs typeface="Arial" pitchFamily="34" charset="0"/>
                </a:rPr>
                <a:t>Lab Studies</a:t>
              </a:r>
            </a:p>
          </p:txBody>
        </p:sp>
      </p:grpSp>
      <p:grpSp>
        <p:nvGrpSpPr>
          <p:cNvPr id="6" name="Group 5"/>
          <p:cNvGrpSpPr/>
          <p:nvPr/>
        </p:nvGrpSpPr>
        <p:grpSpPr>
          <a:xfrm>
            <a:off x="5148364" y="1517117"/>
            <a:ext cx="3888345" cy="3945808"/>
            <a:chOff x="6757448" y="1661400"/>
            <a:chExt cx="3724965" cy="4133961"/>
          </a:xfrm>
        </p:grpSpPr>
        <p:grpSp>
          <p:nvGrpSpPr>
            <p:cNvPr id="18" name="Group 17"/>
            <p:cNvGrpSpPr/>
            <p:nvPr/>
          </p:nvGrpSpPr>
          <p:grpSpPr>
            <a:xfrm>
              <a:off x="6757448" y="1661400"/>
              <a:ext cx="3724965" cy="4103184"/>
              <a:chOff x="5233447" y="1661400"/>
              <a:chExt cx="3724965" cy="4103184"/>
            </a:xfrm>
          </p:grpSpPr>
          <p:grpSp>
            <p:nvGrpSpPr>
              <p:cNvPr id="13" name="Group 12"/>
              <p:cNvGrpSpPr/>
              <p:nvPr/>
            </p:nvGrpSpPr>
            <p:grpSpPr>
              <a:xfrm>
                <a:off x="5233447" y="2082548"/>
                <a:ext cx="3724965" cy="3682036"/>
                <a:chOff x="4397692" y="2487371"/>
                <a:chExt cx="4230723" cy="4220668"/>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43692" y="4539874"/>
                  <a:ext cx="2481295" cy="21681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97692" y="2487371"/>
                  <a:ext cx="3823821" cy="2135017"/>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87304" y="3726832"/>
                  <a:ext cx="1846160" cy="2176392"/>
                </a:xfrm>
                <a:prstGeom prst="rect">
                  <a:avLst/>
                </a:prstGeom>
              </p:spPr>
            </p:pic>
            <p:sp>
              <p:nvSpPr>
                <p:cNvPr id="10" name="Rectangle 9"/>
                <p:cNvSpPr/>
                <p:nvPr/>
              </p:nvSpPr>
              <p:spPr>
                <a:xfrm>
                  <a:off x="7331888" y="5855850"/>
                  <a:ext cx="1296527" cy="282240"/>
                </a:xfrm>
                <a:prstGeom prst="rect">
                  <a:avLst/>
                </a:prstGeom>
              </p:spPr>
              <p:txBody>
                <a:bodyPr wrap="square">
                  <a:spAutoFit/>
                </a:bodyPr>
                <a:lstStyle/>
                <a:p>
                  <a:r>
                    <a:rPr lang="en-US" sz="600" dirty="0"/>
                    <a:t>SkyVector.com</a:t>
                  </a:r>
                </a:p>
              </p:txBody>
            </p:sp>
          </p:grpSp>
          <p:sp>
            <p:nvSpPr>
              <p:cNvPr id="17" name="TextBox 16"/>
              <p:cNvSpPr txBox="1"/>
              <p:nvPr/>
            </p:nvSpPr>
            <p:spPr>
              <a:xfrm>
                <a:off x="5606474" y="1661400"/>
                <a:ext cx="2620650" cy="492443"/>
              </a:xfrm>
              <a:prstGeom prst="rect">
                <a:avLst/>
              </a:prstGeom>
              <a:noFill/>
            </p:spPr>
            <p:txBody>
              <a:bodyPr wrap="square" rtlCol="0">
                <a:spAutoFit/>
              </a:bodyPr>
              <a:lstStyle/>
              <a:p>
                <a:pPr algn="ctr">
                  <a:spcAft>
                    <a:spcPts val="450"/>
                  </a:spcAft>
                </a:pPr>
                <a:r>
                  <a:rPr lang="en-US" b="1" dirty="0">
                    <a:latin typeface="Arial" pitchFamily="34" charset="0"/>
                    <a:cs typeface="Arial" pitchFamily="34" charset="0"/>
                  </a:rPr>
                  <a:t>Flight Tests</a:t>
                </a:r>
              </a:p>
            </p:txBody>
          </p:sp>
        </p:grpSp>
        <p:sp>
          <p:nvSpPr>
            <p:cNvPr id="20" name="Rectangle 19"/>
            <p:cNvSpPr/>
            <p:nvPr/>
          </p:nvSpPr>
          <p:spPr>
            <a:xfrm>
              <a:off x="6797949" y="5549140"/>
              <a:ext cx="1141535" cy="246221"/>
            </a:xfrm>
            <a:prstGeom prst="rect">
              <a:avLst/>
            </a:prstGeom>
          </p:spPr>
          <p:txBody>
            <a:bodyPr wrap="square">
              <a:spAutoFit/>
            </a:bodyPr>
            <a:lstStyle/>
            <a:p>
              <a:r>
                <a:rPr lang="en-US" sz="600" dirty="0">
                  <a:solidFill>
                    <a:schemeClr val="bg1"/>
                  </a:solidFill>
                </a:rPr>
                <a:t>Google Earth</a:t>
              </a:r>
            </a:p>
          </p:txBody>
        </p:sp>
      </p:grpSp>
      <p:grpSp>
        <p:nvGrpSpPr>
          <p:cNvPr id="5" name="Group 4"/>
          <p:cNvGrpSpPr/>
          <p:nvPr/>
        </p:nvGrpSpPr>
        <p:grpSpPr>
          <a:xfrm>
            <a:off x="1060460" y="1445847"/>
            <a:ext cx="3417755" cy="2605685"/>
            <a:chOff x="2095984" y="1409702"/>
            <a:chExt cx="3461864" cy="2790427"/>
          </a:xfrm>
        </p:grpSpPr>
        <p:sp>
          <p:nvSpPr>
            <p:cNvPr id="15" name="TextBox 14"/>
            <p:cNvSpPr txBox="1"/>
            <p:nvPr/>
          </p:nvSpPr>
          <p:spPr>
            <a:xfrm>
              <a:off x="2391267" y="1409702"/>
              <a:ext cx="2620651" cy="395517"/>
            </a:xfrm>
            <a:prstGeom prst="rect">
              <a:avLst/>
            </a:prstGeom>
            <a:noFill/>
          </p:spPr>
          <p:txBody>
            <a:bodyPr wrap="square" rtlCol="0">
              <a:spAutoFit/>
            </a:bodyPr>
            <a:lstStyle/>
            <a:p>
              <a:pPr algn="ctr">
                <a:spcAft>
                  <a:spcPts val="450"/>
                </a:spcAft>
              </a:pPr>
              <a:r>
                <a:rPr lang="en-US" b="1" dirty="0">
                  <a:latin typeface="Arial" pitchFamily="34" charset="0"/>
                  <a:cs typeface="Arial" pitchFamily="34" charset="0"/>
                </a:rPr>
                <a:t>Pilot Workshops</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5984" y="1891499"/>
              <a:ext cx="3461864" cy="2308630"/>
            </a:xfrm>
            <a:prstGeom prst="rect">
              <a:avLst/>
            </a:prstGeom>
          </p:spPr>
        </p:pic>
      </p:grpSp>
    </p:spTree>
    <p:extLst>
      <p:ext uri="{BB962C8B-B14F-4D97-AF65-F5344CB8AC3E}">
        <p14:creationId xmlns:p14="http://schemas.microsoft.com/office/powerpoint/2010/main" val="11778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377" y="2965153"/>
            <a:ext cx="2382626" cy="17259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5654" y="2965152"/>
            <a:ext cx="2235331" cy="173238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17" y="2979758"/>
            <a:ext cx="2578943" cy="1717776"/>
          </a:xfrm>
          <a:prstGeom prst="rect">
            <a:avLst/>
          </a:prstGeom>
        </p:spPr>
      </p:pic>
      <p:sp>
        <p:nvSpPr>
          <p:cNvPr id="2" name="Title 1"/>
          <p:cNvSpPr>
            <a:spLocks noGrp="1"/>
          </p:cNvSpPr>
          <p:nvPr>
            <p:ph type="title"/>
          </p:nvPr>
        </p:nvSpPr>
        <p:spPr/>
        <p:txBody>
          <a:bodyPr vert="horz" lIns="68580" tIns="34290" rIns="68580" bIns="34290" rtlCol="0" anchor="ctr" anchorCtr="0">
            <a:normAutofit/>
          </a:bodyPr>
          <a:lstStyle/>
          <a:p>
            <a:r>
              <a:rPr lang="en-US" sz="3000" dirty="0"/>
              <a:t>Technology Transfer Plan</a:t>
            </a: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12890" y="2267488"/>
            <a:ext cx="1593762" cy="502276"/>
          </a:xfrm>
          <a:prstGeom prst="rect">
            <a:avLst/>
          </a:prstGeom>
        </p:spPr>
      </p:pic>
      <p:sp>
        <p:nvSpPr>
          <p:cNvPr id="9" name="TextBox 8"/>
          <p:cNvSpPr txBox="1"/>
          <p:nvPr/>
        </p:nvSpPr>
        <p:spPr>
          <a:xfrm>
            <a:off x="3491638" y="4907528"/>
            <a:ext cx="2296463" cy="710451"/>
          </a:xfrm>
          <a:prstGeom prst="rect">
            <a:avLst/>
          </a:prstGeom>
          <a:noFill/>
        </p:spPr>
        <p:txBody>
          <a:bodyPr wrap="none" rtlCol="0">
            <a:spAutoFit/>
          </a:bodyPr>
          <a:lstStyle/>
          <a:p>
            <a:pPr algn="ctr">
              <a:spcAft>
                <a:spcPts val="450"/>
              </a:spcAft>
            </a:pPr>
            <a:r>
              <a:rPr lang="en-US" dirty="0">
                <a:ea typeface="Verdana" pitchFamily="34" charset="0"/>
                <a:cs typeface="Verdana" pitchFamily="34" charset="0"/>
              </a:rPr>
              <a:t>Aviation Community </a:t>
            </a:r>
          </a:p>
          <a:p>
            <a:pPr algn="ctr">
              <a:spcAft>
                <a:spcPts val="450"/>
              </a:spcAft>
            </a:pPr>
            <a:r>
              <a:rPr lang="en-US" dirty="0">
                <a:ea typeface="Verdana" pitchFamily="34" charset="0"/>
                <a:cs typeface="Verdana" pitchFamily="34" charset="0"/>
              </a:rPr>
              <a:t>Magazine Articles</a:t>
            </a:r>
          </a:p>
        </p:txBody>
      </p:sp>
      <p:grpSp>
        <p:nvGrpSpPr>
          <p:cNvPr id="15" name="Group 14"/>
          <p:cNvGrpSpPr/>
          <p:nvPr/>
        </p:nvGrpSpPr>
        <p:grpSpPr>
          <a:xfrm>
            <a:off x="4809240" y="2094363"/>
            <a:ext cx="2866281" cy="711631"/>
            <a:chOff x="4888320" y="1649483"/>
            <a:chExt cx="3821709" cy="948842"/>
          </a:xfrm>
        </p:grpSpPr>
        <p:sp>
          <p:nvSpPr>
            <p:cNvPr id="12" name="TextBox 11"/>
            <p:cNvSpPr txBox="1"/>
            <p:nvPr/>
          </p:nvSpPr>
          <p:spPr>
            <a:xfrm>
              <a:off x="5197957" y="1649483"/>
              <a:ext cx="3512072" cy="492443"/>
            </a:xfrm>
            <a:prstGeom prst="rect">
              <a:avLst/>
            </a:prstGeom>
            <a:noFill/>
          </p:spPr>
          <p:txBody>
            <a:bodyPr wrap="none" rtlCol="0">
              <a:spAutoFit/>
            </a:bodyPr>
            <a:lstStyle/>
            <a:p>
              <a:pPr>
                <a:spcAft>
                  <a:spcPts val="450"/>
                </a:spcAft>
              </a:pPr>
              <a:r>
                <a:rPr lang="en-US" dirty="0">
                  <a:ea typeface="Verdana" pitchFamily="34" charset="0"/>
                  <a:cs typeface="Verdana" pitchFamily="34" charset="0"/>
                </a:rPr>
                <a:t>Software Manufacturers</a:t>
              </a:r>
            </a:p>
          </p:txBody>
        </p:sp>
        <p:sp>
          <p:nvSpPr>
            <p:cNvPr id="13" name="TextBox 12"/>
            <p:cNvSpPr txBox="1"/>
            <p:nvPr/>
          </p:nvSpPr>
          <p:spPr>
            <a:xfrm>
              <a:off x="4888320" y="2105882"/>
              <a:ext cx="3631765" cy="492443"/>
            </a:xfrm>
            <a:prstGeom prst="rect">
              <a:avLst/>
            </a:prstGeom>
            <a:noFill/>
          </p:spPr>
          <p:txBody>
            <a:bodyPr wrap="none" rtlCol="0">
              <a:spAutoFit/>
            </a:bodyPr>
            <a:lstStyle/>
            <a:p>
              <a:pPr>
                <a:spcAft>
                  <a:spcPts val="450"/>
                </a:spcAft>
              </a:pPr>
              <a:r>
                <a:rPr lang="en-US" dirty="0">
                  <a:ea typeface="Verdana" pitchFamily="34" charset="0"/>
                  <a:cs typeface="Verdana" pitchFamily="34" charset="0"/>
                </a:rPr>
                <a:t>Hardware Manufacturers</a:t>
              </a:r>
            </a:p>
          </p:txBody>
        </p:sp>
      </p:grpSp>
    </p:spTree>
    <p:extLst>
      <p:ext uri="{BB962C8B-B14F-4D97-AF65-F5344CB8AC3E}">
        <p14:creationId xmlns:p14="http://schemas.microsoft.com/office/powerpoint/2010/main" val="1216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0" presetClass="path" presetSubtype="0" accel="50000" decel="50000" fill="hold" nodeType="withEffect">
                                  <p:stCondLst>
                                    <p:cond delay="0"/>
                                  </p:stCondLst>
                                  <p:childTnLst>
                                    <p:animMotion origin="layout" path="M -0.01003 0.35486 L -0.08711 -0.01505 " pathEditMode="relative" rAng="0" ptsTypes="AA">
                                      <p:cBhvr>
                                        <p:cTn id="9" dur="2000" fill="hold"/>
                                        <p:tgtEl>
                                          <p:spTgt spid="7"/>
                                        </p:tgtEl>
                                        <p:attrNameLst>
                                          <p:attrName>ppt_x</p:attrName>
                                          <p:attrName>ppt_y</p:attrName>
                                        </p:attrNameLst>
                                      </p:cBhvr>
                                      <p:rCtr x="-3854" y="-1849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par>
                                <p:cTn id="15" presetID="42" presetClass="path" presetSubtype="0" accel="50000" decel="50000" fill="hold" grpId="0" nodeType="withEffect">
                                  <p:stCondLst>
                                    <p:cond delay="0"/>
                                  </p:stCondLst>
                                  <p:childTnLst>
                                    <p:animMotion origin="layout" path="M 0.01563 -0.23541 L -0.06393 0.06274 " pathEditMode="relative" rAng="0" ptsTypes="AA">
                                      <p:cBhvr>
                                        <p:cTn id="16" dur="2000" fill="hold"/>
                                        <p:tgtEl>
                                          <p:spTgt spid="9"/>
                                        </p:tgtEl>
                                        <p:attrNameLst>
                                          <p:attrName>ppt_x</p:attrName>
                                          <p:attrName>ppt_y</p:attrName>
                                        </p:attrNameLst>
                                      </p:cBhvr>
                                      <p:rCtr x="-3984" y="14907"/>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3000"/>
                                        <p:tgtEl>
                                          <p:spTgt spid="15"/>
                                        </p:tgtEl>
                                      </p:cBhvr>
                                    </p:animEffect>
                                  </p:childTnLst>
                                </p:cTn>
                              </p:par>
                              <p:par>
                                <p:cTn id="22" presetID="0" presetClass="path" presetSubtype="0" accel="50000" decel="50000" fill="hold" nodeType="withEffect">
                                  <p:stCondLst>
                                    <p:cond delay="0"/>
                                  </p:stCondLst>
                                  <p:childTnLst>
                                    <p:animMotion origin="layout" path="M 0.12083 0.37153 L 0.11771 0.00046 " pathEditMode="relative" rAng="0" ptsTypes="AA">
                                      <p:cBhvr>
                                        <p:cTn id="23" dur="2000" fill="hold"/>
                                        <p:tgtEl>
                                          <p:spTgt spid="15"/>
                                        </p:tgtEl>
                                        <p:attrNameLst>
                                          <p:attrName>ppt_x</p:attrName>
                                          <p:attrName>ppt_y</p:attrName>
                                        </p:attrNameLst>
                                      </p:cBhvr>
                                      <p:rCtr x="-156" y="-18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7111" y="3463529"/>
            <a:ext cx="6172200" cy="1237059"/>
          </a:xfrm>
        </p:spPr>
        <p:txBody>
          <a:bodyPr>
            <a:normAutofit/>
          </a:bodyPr>
          <a:lstStyle/>
          <a:p>
            <a:pPr algn="ctr"/>
            <a:r>
              <a:rPr lang="en-US" sz="3600" b="0" dirty="0"/>
              <a:t>Questions?</a:t>
            </a:r>
            <a:endParaRPr lang="en-US" sz="3600" b="0" i="1" dirty="0"/>
          </a:p>
        </p:txBody>
      </p:sp>
      <p:sp>
        <p:nvSpPr>
          <p:cNvPr id="4" name="Title 1"/>
          <p:cNvSpPr txBox="1">
            <a:spLocks/>
          </p:cNvSpPr>
          <p:nvPr/>
        </p:nvSpPr>
        <p:spPr>
          <a:xfrm>
            <a:off x="1597111" y="2632536"/>
            <a:ext cx="6172200" cy="651272"/>
          </a:xfrm>
          <a:prstGeom prst="rect">
            <a:avLst/>
          </a:prstGeom>
        </p:spPr>
        <p:txBody>
          <a:bodyPr vert="horz" lIns="68580" tIns="34290" rIns="68580" bIns="34290" rtlCol="0" anchor="ctr" anchorCtr="0">
            <a:normAutofit/>
          </a:bodyPr>
          <a:lst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a:lstStyle>
          <a:p>
            <a:pPr algn="ctr"/>
            <a:r>
              <a:rPr lang="en-US" sz="3600" dirty="0"/>
              <a:t>THANK YOU!</a:t>
            </a:r>
            <a:endParaRPr lang="en-US" sz="3600" i="1" dirty="0"/>
          </a:p>
        </p:txBody>
      </p:sp>
    </p:spTree>
    <p:extLst>
      <p:ext uri="{BB962C8B-B14F-4D97-AF65-F5344CB8AC3E}">
        <p14:creationId xmlns:p14="http://schemas.microsoft.com/office/powerpoint/2010/main" val="136232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39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chorCtr="0">
            <a:normAutofit/>
          </a:bodyPr>
          <a:lstStyle/>
          <a:p>
            <a:r>
              <a:rPr lang="en-US" sz="3000" dirty="0"/>
              <a:t>GA Safety Challenge</a:t>
            </a:r>
          </a:p>
        </p:txBody>
      </p:sp>
      <p:sp>
        <p:nvSpPr>
          <p:cNvPr id="28" name="TextBox 27"/>
          <p:cNvSpPr txBox="1"/>
          <p:nvPr/>
        </p:nvSpPr>
        <p:spPr>
          <a:xfrm>
            <a:off x="3922998" y="3226366"/>
            <a:ext cx="1514648" cy="307777"/>
          </a:xfrm>
          <a:prstGeom prst="rect">
            <a:avLst/>
          </a:prstGeom>
          <a:noFill/>
        </p:spPr>
        <p:txBody>
          <a:bodyPr wrap="square" rtlCol="0">
            <a:spAutoFit/>
          </a:bodyPr>
          <a:lstStyle/>
          <a:p>
            <a:pPr algn="ctr">
              <a:spcAft>
                <a:spcPts val="450"/>
              </a:spcAft>
            </a:pPr>
            <a:r>
              <a:rPr lang="en-US" sz="1400" b="1" dirty="0">
                <a:latin typeface="Arial" pitchFamily="34" charset="0"/>
                <a:cs typeface="Arial" pitchFamily="34" charset="0"/>
              </a:rPr>
              <a:t>Better Training</a:t>
            </a:r>
          </a:p>
        </p:txBody>
      </p:sp>
      <p:sp>
        <p:nvSpPr>
          <p:cNvPr id="29" name="TextBox 28"/>
          <p:cNvSpPr txBox="1"/>
          <p:nvPr/>
        </p:nvSpPr>
        <p:spPr>
          <a:xfrm>
            <a:off x="3923748" y="3713210"/>
            <a:ext cx="1514648" cy="523220"/>
          </a:xfrm>
          <a:prstGeom prst="rect">
            <a:avLst/>
          </a:prstGeom>
          <a:noFill/>
        </p:spPr>
        <p:txBody>
          <a:bodyPr wrap="square" rtlCol="0">
            <a:spAutoFit/>
          </a:bodyPr>
          <a:lstStyle/>
          <a:p>
            <a:pPr algn="ctr">
              <a:spcAft>
                <a:spcPts val="450"/>
              </a:spcAft>
            </a:pPr>
            <a:r>
              <a:rPr lang="en-US" sz="1400" b="1" dirty="0">
                <a:latin typeface="Arial" pitchFamily="34" charset="0"/>
                <a:cs typeface="Arial" pitchFamily="34" charset="0"/>
              </a:rPr>
              <a:t>More Experience</a:t>
            </a:r>
          </a:p>
        </p:txBody>
      </p:sp>
      <p:sp>
        <p:nvSpPr>
          <p:cNvPr id="30" name="TextBox 29"/>
          <p:cNvSpPr txBox="1"/>
          <p:nvPr/>
        </p:nvSpPr>
        <p:spPr>
          <a:xfrm>
            <a:off x="3930690" y="4290709"/>
            <a:ext cx="1514648" cy="523220"/>
          </a:xfrm>
          <a:prstGeom prst="rect">
            <a:avLst/>
          </a:prstGeom>
          <a:noFill/>
        </p:spPr>
        <p:txBody>
          <a:bodyPr wrap="square" rtlCol="0">
            <a:spAutoFit/>
          </a:bodyPr>
          <a:lstStyle/>
          <a:p>
            <a:pPr algn="ctr">
              <a:spcAft>
                <a:spcPts val="450"/>
              </a:spcAft>
            </a:pPr>
            <a:r>
              <a:rPr lang="en-US" sz="1400" b="1" dirty="0">
                <a:latin typeface="Arial" pitchFamily="34" charset="0"/>
                <a:cs typeface="Arial" pitchFamily="34" charset="0"/>
              </a:rPr>
              <a:t>Better Equipped</a:t>
            </a:r>
          </a:p>
        </p:txBody>
      </p:sp>
      <p:sp>
        <p:nvSpPr>
          <p:cNvPr id="39" name="TextBox 38"/>
          <p:cNvSpPr txBox="1"/>
          <p:nvPr/>
        </p:nvSpPr>
        <p:spPr>
          <a:xfrm>
            <a:off x="3927643" y="5062812"/>
            <a:ext cx="1514648" cy="307777"/>
          </a:xfrm>
          <a:prstGeom prst="rect">
            <a:avLst/>
          </a:prstGeom>
          <a:noFill/>
        </p:spPr>
        <p:txBody>
          <a:bodyPr wrap="square" rtlCol="0">
            <a:spAutoFit/>
          </a:bodyPr>
          <a:lstStyle/>
          <a:p>
            <a:pPr algn="ctr">
              <a:spcAft>
                <a:spcPts val="450"/>
              </a:spcAft>
            </a:pPr>
            <a:r>
              <a:rPr lang="en-US" sz="1400" b="1" dirty="0">
                <a:latin typeface="Arial" pitchFamily="34" charset="0"/>
                <a:cs typeface="Arial" pitchFamily="34" charset="0"/>
              </a:rPr>
              <a:t>Crew Operation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253" t="54912" r="56432" b="10309"/>
          <a:stretch/>
        </p:blipFill>
        <p:spPr>
          <a:xfrm>
            <a:off x="4119555" y="1706632"/>
            <a:ext cx="1062662" cy="118019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142" r="11855" b="19344"/>
          <a:stretch/>
        </p:blipFill>
        <p:spPr>
          <a:xfrm>
            <a:off x="702152" y="1484798"/>
            <a:ext cx="2939817" cy="1589079"/>
          </a:xfrm>
          <a:prstGeom prst="rect">
            <a:avLst/>
          </a:prstGeom>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1872" t="16844" r="11775" b="13347"/>
          <a:stretch/>
        </p:blipFill>
        <p:spPr>
          <a:xfrm>
            <a:off x="5568639" y="1526783"/>
            <a:ext cx="3061889" cy="165018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676" y="3108804"/>
            <a:ext cx="2178531" cy="1452808"/>
          </a:xfrm>
          <a:prstGeom prst="rect">
            <a:avLst/>
          </a:prstGeom>
        </p:spPr>
      </p:pic>
      <p:pic>
        <p:nvPicPr>
          <p:cNvPr id="32" name="Picture 31"/>
          <p:cNvPicPr>
            <a:picLocks noChangeAspect="1"/>
          </p:cNvPicPr>
          <p:nvPr/>
        </p:nvPicPr>
        <p:blipFill>
          <a:blip r:embed="rId8"/>
          <a:stretch>
            <a:fillRect/>
          </a:stretch>
        </p:blipFill>
        <p:spPr>
          <a:xfrm>
            <a:off x="6682627" y="3031723"/>
            <a:ext cx="2156573" cy="1341631"/>
          </a:xfrm>
          <a:prstGeom prst="rect">
            <a:avLst/>
          </a:prstGeom>
        </p:spPr>
      </p:pic>
      <p:grpSp>
        <p:nvGrpSpPr>
          <p:cNvPr id="37" name="Group 36"/>
          <p:cNvGrpSpPr/>
          <p:nvPr/>
        </p:nvGrpSpPr>
        <p:grpSpPr>
          <a:xfrm>
            <a:off x="5715097" y="3618565"/>
            <a:ext cx="922673" cy="356255"/>
            <a:chOff x="7406164" y="3199169"/>
            <a:chExt cx="1230230" cy="475006"/>
          </a:xfrm>
        </p:grpSpPr>
        <p:pic>
          <p:nvPicPr>
            <p:cNvPr id="21" name="Picture 20"/>
            <p:cNvPicPr>
              <a:picLocks noChangeAspect="1"/>
            </p:cNvPicPr>
            <p:nvPr/>
          </p:nvPicPr>
          <p:blipFill rotWithShape="1">
            <a:blip r:embed="rId9" cstate="print">
              <a:extLst>
                <a:ext uri="{28A0092B-C50C-407E-A947-70E740481C1C}">
                  <a14:useLocalDpi xmlns:a14="http://schemas.microsoft.com/office/drawing/2010/main" val="0"/>
                </a:ext>
              </a:extLst>
            </a:blip>
            <a:srcRect l="74259"/>
            <a:stretch/>
          </p:blipFill>
          <p:spPr>
            <a:xfrm rot="16200000">
              <a:off x="7783776" y="2821557"/>
              <a:ext cx="475006" cy="1230230"/>
            </a:xfrm>
            <a:prstGeom prst="rect">
              <a:avLst/>
            </a:prstGeom>
          </p:spPr>
        </p:pic>
        <p:cxnSp>
          <p:nvCxnSpPr>
            <p:cNvPr id="34" name="Straight Connector 33"/>
            <p:cNvCxnSpPr/>
            <p:nvPr/>
          </p:nvCxnSpPr>
          <p:spPr>
            <a:xfrm flipV="1">
              <a:off x="7692625" y="3627644"/>
              <a:ext cx="208291" cy="9512"/>
            </a:xfrm>
            <a:prstGeom prst="line">
              <a:avLst/>
            </a:prstGeom>
            <a:ln w="19050">
              <a:solidFill>
                <a:srgbClr val="D0C9B8"/>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531921" y="3218204"/>
            <a:ext cx="922672" cy="1384008"/>
            <a:chOff x="3173196" y="3295546"/>
            <a:chExt cx="1230229" cy="1845344"/>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2865639" y="3603103"/>
              <a:ext cx="1845344" cy="1230229"/>
            </a:xfrm>
            <a:prstGeom prst="rect">
              <a:avLst/>
            </a:prstGeom>
          </p:spPr>
        </p:pic>
        <p:cxnSp>
          <p:nvCxnSpPr>
            <p:cNvPr id="40" name="Straight Connector 39"/>
            <p:cNvCxnSpPr/>
            <p:nvPr/>
          </p:nvCxnSpPr>
          <p:spPr>
            <a:xfrm flipV="1">
              <a:off x="3459748" y="3726449"/>
              <a:ext cx="208291" cy="9512"/>
            </a:xfrm>
            <a:prstGeom prst="line">
              <a:avLst/>
            </a:prstGeom>
            <a:ln w="19050">
              <a:solidFill>
                <a:srgbClr val="D0C9B8"/>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1387754" y="4172539"/>
            <a:ext cx="1722534" cy="715581"/>
          </a:xfrm>
          <a:prstGeom prst="rect">
            <a:avLst/>
          </a:prstGeom>
          <a:solidFill>
            <a:schemeClr val="bg1"/>
          </a:solidFill>
        </p:spPr>
        <p:txBody>
          <a:bodyPr wrap="square" rtlCol="0">
            <a:spAutoFit/>
          </a:bodyPr>
          <a:lstStyle/>
          <a:p>
            <a:pPr algn="ctr">
              <a:spcAft>
                <a:spcPts val="450"/>
              </a:spcAft>
            </a:pPr>
            <a:r>
              <a:rPr lang="en-US" sz="1350" b="1" dirty="0">
                <a:latin typeface="Arial" pitchFamily="34" charset="0"/>
                <a:cs typeface="Arial" pitchFamily="34" charset="0"/>
              </a:rPr>
              <a:t>Multi-Engine, Traffic and Terrain Avoidance, etc.</a:t>
            </a:r>
          </a:p>
        </p:txBody>
      </p:sp>
      <p:sp>
        <p:nvSpPr>
          <p:cNvPr id="38" name="TextBox 37"/>
          <p:cNvSpPr txBox="1"/>
          <p:nvPr/>
        </p:nvSpPr>
        <p:spPr>
          <a:xfrm>
            <a:off x="6205658" y="4098348"/>
            <a:ext cx="1555256" cy="715581"/>
          </a:xfrm>
          <a:prstGeom prst="rect">
            <a:avLst/>
          </a:prstGeom>
          <a:solidFill>
            <a:schemeClr val="bg1"/>
          </a:solidFill>
        </p:spPr>
        <p:txBody>
          <a:bodyPr wrap="square" rtlCol="0">
            <a:spAutoFit/>
          </a:bodyPr>
          <a:lstStyle/>
          <a:p>
            <a:pPr algn="ctr">
              <a:spcAft>
                <a:spcPts val="450"/>
              </a:spcAft>
            </a:pPr>
            <a:r>
              <a:rPr lang="en-US" sz="1350" b="1" dirty="0">
                <a:latin typeface="Arial" pitchFamily="34" charset="0"/>
                <a:cs typeface="Arial" pitchFamily="34" charset="0"/>
              </a:rPr>
              <a:t>Single-Engine, Lack Redundant Systems, etc.</a:t>
            </a:r>
          </a:p>
        </p:txBody>
      </p:sp>
      <p:pic>
        <p:nvPicPr>
          <p:cNvPr id="43" name="Picture 42"/>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477838" y="3226367"/>
            <a:ext cx="3410269" cy="2273513"/>
          </a:xfrm>
          <a:prstGeom prst="rect">
            <a:avLst/>
          </a:prstGeom>
        </p:spPr>
      </p:pic>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4452" y="3207402"/>
            <a:ext cx="3437644" cy="2292479"/>
          </a:xfrm>
          <a:prstGeom prst="rect">
            <a:avLst/>
          </a:prstGeom>
        </p:spPr>
      </p:pic>
    </p:spTree>
    <p:extLst>
      <p:ext uri="{BB962C8B-B14F-4D97-AF65-F5344CB8AC3E}">
        <p14:creationId xmlns:p14="http://schemas.microsoft.com/office/powerpoint/2010/main" val="235183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9" grpId="0"/>
      <p:bldP spid="31"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675" y="1514579"/>
            <a:ext cx="8112369" cy="4234493"/>
          </a:xfrm>
          <a:prstGeom prst="rect">
            <a:avLst/>
          </a:prstGeom>
          <a:noFill/>
        </p:spPr>
        <p:txBody>
          <a:bodyPr wrap="square" rtlCol="0">
            <a:spAutoFit/>
          </a:bodyPr>
          <a:lstStyle/>
          <a:p>
            <a:pPr>
              <a:spcAft>
                <a:spcPts val="450"/>
              </a:spcAft>
            </a:pPr>
            <a:r>
              <a:rPr lang="en-US" sz="3000" b="1" dirty="0">
                <a:latin typeface="+mj-lt"/>
                <a:ea typeface="Verdana" pitchFamily="34" charset="0"/>
                <a:cs typeface="Verdana" pitchFamily="34" charset="0"/>
              </a:rPr>
              <a:t>Solo flight is riskier than flight with a crew</a:t>
            </a:r>
          </a:p>
          <a:p>
            <a:pPr>
              <a:spcAft>
                <a:spcPts val="450"/>
              </a:spcAft>
            </a:pPr>
            <a:endParaRPr lang="en-US" sz="3000" b="1" dirty="0">
              <a:latin typeface="+mj-lt"/>
              <a:ea typeface="Verdana" pitchFamily="34" charset="0"/>
              <a:cs typeface="Verdana" pitchFamily="34" charset="0"/>
            </a:endParaRPr>
          </a:p>
          <a:p>
            <a:pPr>
              <a:spcAft>
                <a:spcPts val="450"/>
              </a:spcAft>
            </a:pPr>
            <a:endParaRPr lang="en-US" sz="3000" b="1" dirty="0">
              <a:latin typeface="+mj-lt"/>
              <a:ea typeface="Verdana" pitchFamily="34" charset="0"/>
              <a:cs typeface="Verdana" pitchFamily="34" charset="0"/>
            </a:endParaRPr>
          </a:p>
          <a:p>
            <a:pPr>
              <a:spcAft>
                <a:spcPts val="450"/>
              </a:spcAft>
            </a:pPr>
            <a:endParaRPr lang="en-US" sz="3000" b="1" dirty="0">
              <a:latin typeface="+mj-lt"/>
              <a:ea typeface="Verdana" pitchFamily="34" charset="0"/>
              <a:cs typeface="Verdana" pitchFamily="34" charset="0"/>
            </a:endParaRPr>
          </a:p>
          <a:p>
            <a:pPr>
              <a:spcAft>
                <a:spcPts val="450"/>
              </a:spcAft>
            </a:pPr>
            <a:endParaRPr lang="en-US" sz="3000" b="1" dirty="0">
              <a:latin typeface="+mj-lt"/>
              <a:ea typeface="Verdana" pitchFamily="34" charset="0"/>
              <a:cs typeface="Verdana" pitchFamily="34" charset="0"/>
            </a:endParaRPr>
          </a:p>
          <a:p>
            <a:pPr>
              <a:spcAft>
                <a:spcPts val="450"/>
              </a:spcAft>
            </a:pPr>
            <a:endParaRPr lang="en-US" sz="3000" b="1" dirty="0">
              <a:latin typeface="+mj-lt"/>
              <a:ea typeface="Verdana" pitchFamily="34" charset="0"/>
              <a:cs typeface="Verdana" pitchFamily="34" charset="0"/>
            </a:endParaRPr>
          </a:p>
          <a:p>
            <a:pPr>
              <a:spcAft>
                <a:spcPts val="450"/>
              </a:spcAft>
            </a:pPr>
            <a:endParaRPr lang="en-US" sz="3000" b="1" dirty="0">
              <a:latin typeface="+mj-lt"/>
              <a:ea typeface="Verdana" pitchFamily="34" charset="0"/>
              <a:cs typeface="Verdana" pitchFamily="34" charset="0"/>
            </a:endParaRPr>
          </a:p>
          <a:p>
            <a:pPr>
              <a:spcAft>
                <a:spcPts val="450"/>
              </a:spcAft>
            </a:pPr>
            <a:r>
              <a:rPr lang="en-US" sz="3000" b="1" dirty="0">
                <a:latin typeface="+mj-lt"/>
                <a:ea typeface="Verdana" pitchFamily="34" charset="0"/>
                <a:cs typeface="Verdana" pitchFamily="34" charset="0"/>
              </a:rPr>
              <a:t>Second set of eyes improves safety</a:t>
            </a:r>
          </a:p>
        </p:txBody>
      </p:sp>
      <p:sp>
        <p:nvSpPr>
          <p:cNvPr id="5" name="TextBox 4"/>
          <p:cNvSpPr txBox="1"/>
          <p:nvPr/>
        </p:nvSpPr>
        <p:spPr>
          <a:xfrm>
            <a:off x="1322898" y="2428366"/>
            <a:ext cx="6156423" cy="1015663"/>
          </a:xfrm>
          <a:prstGeom prst="rect">
            <a:avLst/>
          </a:prstGeom>
          <a:noFill/>
        </p:spPr>
        <p:txBody>
          <a:bodyPr wrap="square" rtlCol="0">
            <a:spAutoFit/>
          </a:bodyPr>
          <a:lstStyle/>
          <a:p>
            <a:pPr>
              <a:spcAft>
                <a:spcPts val="450"/>
              </a:spcAft>
            </a:pPr>
            <a:r>
              <a:rPr lang="en-US" sz="3000" b="1" dirty="0">
                <a:latin typeface="+mj-lt"/>
                <a:ea typeface="Verdana" pitchFamily="34" charset="0"/>
                <a:cs typeface="Verdana" pitchFamily="34" charset="0"/>
              </a:rPr>
              <a:t>Single-pilot accident rate is                    </a:t>
            </a:r>
            <a:r>
              <a:rPr lang="en-US" sz="3000" b="1" dirty="0">
                <a:solidFill>
                  <a:srgbClr val="FF0000"/>
                </a:solidFill>
                <a:latin typeface="+mj-lt"/>
                <a:ea typeface="Verdana" pitchFamily="34" charset="0"/>
                <a:cs typeface="Verdana" pitchFamily="34" charset="0"/>
              </a:rPr>
              <a:t>~</a:t>
            </a:r>
            <a:r>
              <a:rPr lang="en-US" sz="3000" b="1" dirty="0">
                <a:latin typeface="+mj-lt"/>
                <a:ea typeface="Verdana" pitchFamily="34" charset="0"/>
                <a:cs typeface="Verdana" pitchFamily="34" charset="0"/>
              </a:rPr>
              <a:t> </a:t>
            </a:r>
            <a:r>
              <a:rPr lang="en-US" sz="3000" b="1" dirty="0">
                <a:solidFill>
                  <a:srgbClr val="FF0000"/>
                </a:solidFill>
                <a:latin typeface="+mj-lt"/>
                <a:ea typeface="Verdana" pitchFamily="34" charset="0"/>
                <a:cs typeface="Verdana" pitchFamily="34" charset="0"/>
              </a:rPr>
              <a:t>3 times </a:t>
            </a:r>
            <a:r>
              <a:rPr lang="en-US" sz="3000" b="1" dirty="0">
                <a:latin typeface="+mj-lt"/>
                <a:ea typeface="Verdana" pitchFamily="34" charset="0"/>
                <a:cs typeface="Verdana" pitchFamily="34" charset="0"/>
              </a:rPr>
              <a:t>higher than crew rate</a:t>
            </a:r>
          </a:p>
        </p:txBody>
      </p:sp>
      <p:sp>
        <p:nvSpPr>
          <p:cNvPr id="7" name="TextBox 6"/>
          <p:cNvSpPr txBox="1"/>
          <p:nvPr/>
        </p:nvSpPr>
        <p:spPr>
          <a:xfrm>
            <a:off x="1322898" y="3815608"/>
            <a:ext cx="6156423" cy="1015663"/>
          </a:xfrm>
          <a:prstGeom prst="rect">
            <a:avLst/>
          </a:prstGeom>
          <a:noFill/>
        </p:spPr>
        <p:txBody>
          <a:bodyPr wrap="square" rtlCol="0">
            <a:spAutoFit/>
          </a:bodyPr>
          <a:lstStyle/>
          <a:p>
            <a:pPr>
              <a:spcAft>
                <a:spcPts val="450"/>
              </a:spcAft>
            </a:pPr>
            <a:r>
              <a:rPr lang="en-US" sz="3000" b="1" dirty="0">
                <a:latin typeface="+mj-lt"/>
                <a:ea typeface="Verdana" pitchFamily="34" charset="0"/>
                <a:cs typeface="Verdana" pitchFamily="34" charset="0"/>
              </a:rPr>
              <a:t>Single-pilot </a:t>
            </a:r>
            <a:r>
              <a:rPr lang="en-US" sz="3000" b="1" dirty="0">
                <a:solidFill>
                  <a:srgbClr val="FF0000"/>
                </a:solidFill>
                <a:latin typeface="+mj-lt"/>
                <a:ea typeface="Verdana" pitchFamily="34" charset="0"/>
                <a:cs typeface="Verdana" pitchFamily="34" charset="0"/>
              </a:rPr>
              <a:t>fatal</a:t>
            </a:r>
            <a:r>
              <a:rPr lang="en-US" sz="3000" b="1" dirty="0">
                <a:latin typeface="+mj-lt"/>
                <a:ea typeface="Verdana" pitchFamily="34" charset="0"/>
                <a:cs typeface="Verdana" pitchFamily="34" charset="0"/>
              </a:rPr>
              <a:t> accident rate is           </a:t>
            </a:r>
            <a:r>
              <a:rPr lang="en-US" sz="3000" b="1" dirty="0">
                <a:solidFill>
                  <a:srgbClr val="FF0000"/>
                </a:solidFill>
                <a:latin typeface="+mj-lt"/>
                <a:ea typeface="Verdana" pitchFamily="34" charset="0"/>
                <a:cs typeface="Verdana" pitchFamily="34" charset="0"/>
              </a:rPr>
              <a:t>~</a:t>
            </a:r>
            <a:r>
              <a:rPr lang="en-US" sz="3000" b="1" dirty="0">
                <a:latin typeface="+mj-lt"/>
                <a:ea typeface="Verdana" pitchFamily="34" charset="0"/>
                <a:cs typeface="Verdana" pitchFamily="34" charset="0"/>
              </a:rPr>
              <a:t> </a:t>
            </a:r>
            <a:r>
              <a:rPr lang="en-US" sz="3000" b="1" dirty="0">
                <a:solidFill>
                  <a:srgbClr val="FF0000"/>
                </a:solidFill>
                <a:latin typeface="+mj-lt"/>
                <a:ea typeface="Verdana" pitchFamily="34" charset="0"/>
                <a:cs typeface="Verdana" pitchFamily="34" charset="0"/>
              </a:rPr>
              <a:t>13 times </a:t>
            </a:r>
            <a:r>
              <a:rPr lang="en-US" sz="3000" b="1" dirty="0">
                <a:latin typeface="+mj-lt"/>
                <a:ea typeface="Verdana" pitchFamily="34" charset="0"/>
                <a:cs typeface="Verdana" pitchFamily="34" charset="0"/>
              </a:rPr>
              <a:t>higher than crew rate</a:t>
            </a:r>
          </a:p>
        </p:txBody>
      </p:sp>
      <p:sp>
        <p:nvSpPr>
          <p:cNvPr id="3" name="Rectangle 2"/>
          <p:cNvSpPr/>
          <p:nvPr/>
        </p:nvSpPr>
        <p:spPr>
          <a:xfrm>
            <a:off x="6285076" y="6229190"/>
            <a:ext cx="2554124" cy="253916"/>
          </a:xfrm>
          <a:prstGeom prst="rect">
            <a:avLst/>
          </a:prstGeom>
        </p:spPr>
        <p:txBody>
          <a:bodyPr wrap="square">
            <a:spAutoFit/>
          </a:bodyPr>
          <a:lstStyle/>
          <a:p>
            <a:r>
              <a:rPr lang="en-US" sz="1000" dirty="0"/>
              <a:t>Robert E. </a:t>
            </a:r>
            <a:r>
              <a:rPr lang="en-US" sz="1000" dirty="0" err="1"/>
              <a:t>Breiling</a:t>
            </a:r>
            <a:r>
              <a:rPr lang="en-US" sz="1000" dirty="0"/>
              <a:t> and Associates' 2010</a:t>
            </a:r>
          </a:p>
        </p:txBody>
      </p:sp>
      <p:sp>
        <p:nvSpPr>
          <p:cNvPr id="2" name="Title 1"/>
          <p:cNvSpPr>
            <a:spLocks noGrp="1"/>
          </p:cNvSpPr>
          <p:nvPr>
            <p:ph type="title"/>
          </p:nvPr>
        </p:nvSpPr>
        <p:spPr/>
        <p:txBody>
          <a:bodyPr vert="horz" lIns="68580" tIns="34290" rIns="68580" bIns="34290" rtlCol="0" anchor="ctr" anchorCtr="0">
            <a:normAutofit/>
          </a:bodyPr>
          <a:lstStyle/>
          <a:p>
            <a:r>
              <a:rPr lang="en-US" sz="3000" dirty="0"/>
              <a:t>GA Safety Challenge</a:t>
            </a:r>
          </a:p>
        </p:txBody>
      </p:sp>
    </p:spTree>
    <p:extLst>
      <p:ext uri="{BB962C8B-B14F-4D97-AF65-F5344CB8AC3E}">
        <p14:creationId xmlns:p14="http://schemas.microsoft.com/office/powerpoint/2010/main" val="23303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8580" tIns="34290" rIns="68580" bIns="34290" rtlCol="0" anchor="ctr" anchorCtr="0">
            <a:normAutofit/>
          </a:bodyPr>
          <a:lstStyle/>
          <a:p>
            <a:r>
              <a:rPr lang="en-US" sz="3000" dirty="0"/>
              <a:t>Why?</a:t>
            </a:r>
          </a:p>
        </p:txBody>
      </p:sp>
      <p:sp>
        <p:nvSpPr>
          <p:cNvPr id="4" name="TextBox 3"/>
          <p:cNvSpPr txBox="1"/>
          <p:nvPr/>
        </p:nvSpPr>
        <p:spPr>
          <a:xfrm>
            <a:off x="609600" y="1318303"/>
            <a:ext cx="7508081" cy="5111656"/>
          </a:xfrm>
          <a:prstGeom prst="rect">
            <a:avLst/>
          </a:prstGeom>
          <a:noFill/>
        </p:spPr>
        <p:txBody>
          <a:bodyPr wrap="square" rtlCol="0">
            <a:spAutoFit/>
          </a:bodyPr>
          <a:lstStyle/>
          <a:p>
            <a:pPr>
              <a:spcAft>
                <a:spcPts val="450"/>
              </a:spcAft>
            </a:pPr>
            <a:r>
              <a:rPr lang="en-US" sz="2850" b="1" dirty="0">
                <a:latin typeface="+mj-lt"/>
                <a:ea typeface="Verdana" pitchFamily="34" charset="0"/>
                <a:cs typeface="Verdana" pitchFamily="34" charset="0"/>
              </a:rPr>
              <a:t>Information overload</a:t>
            </a:r>
          </a:p>
          <a:p>
            <a:pPr>
              <a:spcAft>
                <a:spcPts val="450"/>
              </a:spcAft>
            </a:pPr>
            <a:endParaRPr lang="en-US" sz="2850" b="1" dirty="0">
              <a:latin typeface="+mj-lt"/>
              <a:ea typeface="Verdana" pitchFamily="34" charset="0"/>
              <a:cs typeface="Verdana" pitchFamily="34" charset="0"/>
            </a:endParaRPr>
          </a:p>
          <a:p>
            <a:pPr>
              <a:spcAft>
                <a:spcPts val="450"/>
              </a:spcAft>
            </a:pPr>
            <a:endParaRPr lang="en-US" sz="1200" b="1" dirty="0">
              <a:latin typeface="+mj-lt"/>
              <a:ea typeface="Verdana" pitchFamily="34" charset="0"/>
              <a:cs typeface="Verdana" pitchFamily="34" charset="0"/>
            </a:endParaRPr>
          </a:p>
          <a:p>
            <a:pPr>
              <a:spcAft>
                <a:spcPts val="450"/>
              </a:spcAft>
            </a:pPr>
            <a:endParaRPr lang="en-US" sz="2850" b="1" dirty="0">
              <a:latin typeface="+mj-lt"/>
              <a:ea typeface="Verdana" pitchFamily="34" charset="0"/>
              <a:cs typeface="Verdana" pitchFamily="34" charset="0"/>
            </a:endParaRPr>
          </a:p>
          <a:p>
            <a:pPr>
              <a:spcAft>
                <a:spcPts val="450"/>
              </a:spcAft>
            </a:pPr>
            <a:endParaRPr lang="en-US" sz="2850" b="1" dirty="0">
              <a:latin typeface="+mj-lt"/>
              <a:ea typeface="Verdana" pitchFamily="34" charset="0"/>
              <a:cs typeface="Verdana" pitchFamily="34" charset="0"/>
            </a:endParaRPr>
          </a:p>
          <a:p>
            <a:pPr>
              <a:spcAft>
                <a:spcPts val="450"/>
              </a:spcAft>
            </a:pPr>
            <a:r>
              <a:rPr lang="en-US" sz="2850" b="1" dirty="0">
                <a:latin typeface="+mj-lt"/>
                <a:ea typeface="Verdana" pitchFamily="34" charset="0"/>
                <a:cs typeface="Verdana" pitchFamily="34" charset="0"/>
              </a:rPr>
              <a:t>Distraction</a:t>
            </a:r>
          </a:p>
          <a:p>
            <a:pPr>
              <a:spcAft>
                <a:spcPts val="450"/>
              </a:spcAft>
            </a:pPr>
            <a:endParaRPr lang="en-US" sz="2850" b="1" dirty="0">
              <a:latin typeface="+mj-lt"/>
              <a:ea typeface="Verdana" pitchFamily="34" charset="0"/>
              <a:cs typeface="Verdana" pitchFamily="34" charset="0"/>
            </a:endParaRPr>
          </a:p>
          <a:p>
            <a:pPr>
              <a:spcAft>
                <a:spcPts val="450"/>
              </a:spcAft>
            </a:pPr>
            <a:endParaRPr lang="en-US" sz="1200" b="1" dirty="0">
              <a:latin typeface="+mj-lt"/>
              <a:ea typeface="Verdana" pitchFamily="34" charset="0"/>
              <a:cs typeface="Verdana" pitchFamily="34" charset="0"/>
            </a:endParaRPr>
          </a:p>
          <a:p>
            <a:pPr>
              <a:spcAft>
                <a:spcPts val="450"/>
              </a:spcAft>
            </a:pPr>
            <a:endParaRPr lang="en-US" sz="2850" b="1" dirty="0">
              <a:latin typeface="+mj-lt"/>
              <a:ea typeface="Verdana" pitchFamily="34" charset="0"/>
              <a:cs typeface="Verdana" pitchFamily="34" charset="0"/>
            </a:endParaRPr>
          </a:p>
          <a:p>
            <a:pPr>
              <a:spcAft>
                <a:spcPts val="450"/>
              </a:spcAft>
            </a:pPr>
            <a:endParaRPr lang="en-US" sz="2850" b="1" dirty="0">
              <a:latin typeface="+mj-lt"/>
              <a:ea typeface="Verdana" pitchFamily="34" charset="0"/>
              <a:cs typeface="Verdana" pitchFamily="34" charset="0"/>
            </a:endParaRPr>
          </a:p>
          <a:p>
            <a:pPr>
              <a:spcAft>
                <a:spcPts val="450"/>
              </a:spcAft>
            </a:pPr>
            <a:r>
              <a:rPr lang="en-US" sz="2850" b="1" dirty="0">
                <a:latin typeface="+mj-lt"/>
                <a:ea typeface="Verdana" pitchFamily="34" charset="0"/>
                <a:cs typeface="Verdana" pitchFamily="34" charset="0"/>
              </a:rPr>
              <a:t>Loss of Situation Awareness</a:t>
            </a:r>
          </a:p>
        </p:txBody>
      </p:sp>
      <p:grpSp>
        <p:nvGrpSpPr>
          <p:cNvPr id="7" name="Group 6"/>
          <p:cNvGrpSpPr>
            <a:grpSpLocks noChangeAspect="1"/>
          </p:cNvGrpSpPr>
          <p:nvPr/>
        </p:nvGrpSpPr>
        <p:grpSpPr>
          <a:xfrm>
            <a:off x="3152201" y="1842154"/>
            <a:ext cx="5686999" cy="3911080"/>
            <a:chOff x="486994" y="4128163"/>
            <a:chExt cx="2598629" cy="1787137"/>
          </a:xfrm>
        </p:grpSpPr>
        <p:sp>
          <p:nvSpPr>
            <p:cNvPr id="8" name="Rectangle 7"/>
            <p:cNvSpPr/>
            <p:nvPr/>
          </p:nvSpPr>
          <p:spPr>
            <a:xfrm>
              <a:off x="486994" y="4184898"/>
              <a:ext cx="2466820" cy="1347661"/>
            </a:xfrm>
            <a:prstGeom prst="rect">
              <a:avLst/>
            </a:prstGeom>
            <a:gradFill flip="none" rotWithShape="1">
              <a:gsLst>
                <a:gs pos="0">
                  <a:schemeClr val="bg1"/>
                </a:gs>
                <a:gs pos="28000">
                  <a:schemeClr val="tx2">
                    <a:lumMod val="20000"/>
                    <a:lumOff val="80000"/>
                  </a:schemeClr>
                </a:gs>
                <a:gs pos="69000">
                  <a:schemeClr val="tx2">
                    <a:lumMod val="20000"/>
                    <a:lumOff val="80000"/>
                  </a:schemeClr>
                </a:gs>
                <a:gs pos="100000">
                  <a:schemeClr val="bg1"/>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endParaRPr>
            </a:p>
          </p:txBody>
        </p:sp>
        <p:sp>
          <p:nvSpPr>
            <p:cNvPr id="9" name="Thought Bubble: Cloud 8"/>
            <p:cNvSpPr/>
            <p:nvPr/>
          </p:nvSpPr>
          <p:spPr>
            <a:xfrm>
              <a:off x="1410329" y="4202533"/>
              <a:ext cx="483737" cy="313511"/>
            </a:xfrm>
            <a:prstGeom prst="cloudCallout">
              <a:avLst>
                <a:gd name="adj1" fmla="val 8787"/>
                <a:gd name="adj2" fmla="val 65198"/>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0" name="Thought Bubble: Cloud 9"/>
            <p:cNvSpPr/>
            <p:nvPr/>
          </p:nvSpPr>
          <p:spPr>
            <a:xfrm>
              <a:off x="2348697" y="4128163"/>
              <a:ext cx="517622" cy="379175"/>
            </a:xfrm>
            <a:prstGeom prst="cloudCallout">
              <a:avLst>
                <a:gd name="adj1" fmla="val -50092"/>
                <a:gd name="adj2" fmla="val 74778"/>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1" name="Thought Bubble: Cloud 10"/>
            <p:cNvSpPr/>
            <p:nvPr/>
          </p:nvSpPr>
          <p:spPr>
            <a:xfrm>
              <a:off x="1904181" y="4164735"/>
              <a:ext cx="405604" cy="302813"/>
            </a:xfrm>
            <a:prstGeom prst="cloudCallout">
              <a:avLst>
                <a:gd name="adj1" fmla="val -38936"/>
                <a:gd name="adj2" fmla="val 71974"/>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2" name="Thought Bubble: Cloud 11"/>
            <p:cNvSpPr/>
            <p:nvPr/>
          </p:nvSpPr>
          <p:spPr>
            <a:xfrm>
              <a:off x="498651" y="4429965"/>
              <a:ext cx="520210" cy="410051"/>
            </a:xfrm>
            <a:prstGeom prst="cloudCallout">
              <a:avLst>
                <a:gd name="adj1" fmla="val 68821"/>
                <a:gd name="adj2" fmla="val 37237"/>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Thought Bubble: Cloud 12"/>
            <p:cNvSpPr/>
            <p:nvPr/>
          </p:nvSpPr>
          <p:spPr>
            <a:xfrm>
              <a:off x="983367" y="4244136"/>
              <a:ext cx="476021" cy="389844"/>
            </a:xfrm>
            <a:prstGeom prst="cloudCallout">
              <a:avLst>
                <a:gd name="adj1" fmla="val 58477"/>
                <a:gd name="adj2" fmla="val 60395"/>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4" name="Thought Bubble: Cloud 13"/>
            <p:cNvSpPr/>
            <p:nvPr/>
          </p:nvSpPr>
          <p:spPr>
            <a:xfrm>
              <a:off x="2248234" y="4431925"/>
              <a:ext cx="476021" cy="389844"/>
            </a:xfrm>
            <a:prstGeom prst="cloudCallout">
              <a:avLst>
                <a:gd name="adj1" fmla="val -53592"/>
                <a:gd name="adj2" fmla="val 62500"/>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5" name="Thought Bubble: Cloud 14"/>
            <p:cNvSpPr/>
            <p:nvPr/>
          </p:nvSpPr>
          <p:spPr>
            <a:xfrm>
              <a:off x="1775353" y="4483342"/>
              <a:ext cx="476021" cy="389844"/>
            </a:xfrm>
            <a:prstGeom prst="cloudCallout">
              <a:avLst>
                <a:gd name="adj1" fmla="val -65661"/>
                <a:gd name="adj2" fmla="val 54079"/>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6" name="Thought Bubble: Cloud 15"/>
            <p:cNvSpPr/>
            <p:nvPr/>
          </p:nvSpPr>
          <p:spPr>
            <a:xfrm>
              <a:off x="1042239" y="4483342"/>
              <a:ext cx="476021" cy="389844"/>
            </a:xfrm>
            <a:prstGeom prst="cloudCallout">
              <a:avLst>
                <a:gd name="adj1" fmla="val 58477"/>
                <a:gd name="adj2" fmla="val 60395"/>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7" name="Thought Bubble: Cloud 16"/>
            <p:cNvSpPr/>
            <p:nvPr/>
          </p:nvSpPr>
          <p:spPr>
            <a:xfrm>
              <a:off x="1447746" y="4450172"/>
              <a:ext cx="427570" cy="329315"/>
            </a:xfrm>
            <a:prstGeom prst="cloudCallout">
              <a:avLst>
                <a:gd name="adj1" fmla="val -9626"/>
                <a:gd name="adj2" fmla="val 77237"/>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8" name="Thought Bubble: Cloud 17"/>
            <p:cNvSpPr/>
            <p:nvPr/>
          </p:nvSpPr>
          <p:spPr>
            <a:xfrm>
              <a:off x="1853254" y="4718959"/>
              <a:ext cx="426894" cy="330427"/>
            </a:xfrm>
            <a:prstGeom prst="cloudCallout">
              <a:avLst>
                <a:gd name="adj1" fmla="val -78592"/>
                <a:gd name="adj2" fmla="val 9868"/>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19" name="Thought Bubble: Cloud 18"/>
            <p:cNvSpPr/>
            <p:nvPr/>
          </p:nvSpPr>
          <p:spPr>
            <a:xfrm>
              <a:off x="958768" y="4704355"/>
              <a:ext cx="514040" cy="396583"/>
            </a:xfrm>
            <a:prstGeom prst="cloudCallout">
              <a:avLst>
                <a:gd name="adj1" fmla="val 63649"/>
                <a:gd name="adj2" fmla="val 33026"/>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20" name="TextBox 19"/>
            <p:cNvSpPr txBox="1"/>
            <p:nvPr/>
          </p:nvSpPr>
          <p:spPr>
            <a:xfrm rot="20912951">
              <a:off x="495664" y="4529980"/>
              <a:ext cx="560282" cy="239081"/>
            </a:xfrm>
            <a:prstGeom prst="rect">
              <a:avLst/>
            </a:prstGeom>
            <a:noFill/>
          </p:spPr>
          <p:txBody>
            <a:bodyPr wrap="square" rtlCol="0">
              <a:spAutoFit/>
            </a:bodyPr>
            <a:lstStyle/>
            <a:p>
              <a:pPr algn="ctr">
                <a:spcAft>
                  <a:spcPts val="600"/>
                </a:spcAft>
              </a:pPr>
              <a:r>
                <a:rPr lang="en-US" sz="1400" b="1" dirty="0">
                  <a:latin typeface="Segoe Print" panose="02000600000000000000" pitchFamily="2" charset="0"/>
                </a:rPr>
                <a:t>DH or </a:t>
              </a:r>
              <a:br>
                <a:rPr lang="en-US" sz="1400" b="1" dirty="0">
                  <a:latin typeface="Segoe Print" panose="02000600000000000000" pitchFamily="2" charset="0"/>
                </a:rPr>
              </a:br>
              <a:r>
                <a:rPr lang="en-US" sz="1400" b="1" dirty="0">
                  <a:latin typeface="Segoe Print" panose="02000600000000000000" pitchFamily="2" charset="0"/>
                </a:rPr>
                <a:t>MDA</a:t>
              </a:r>
            </a:p>
          </p:txBody>
        </p:sp>
        <p:sp>
          <p:nvSpPr>
            <p:cNvPr id="21" name="TextBox 20"/>
            <p:cNvSpPr txBox="1"/>
            <p:nvPr/>
          </p:nvSpPr>
          <p:spPr>
            <a:xfrm rot="20912951">
              <a:off x="1042683" y="4801554"/>
              <a:ext cx="660058"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Visibility</a:t>
              </a:r>
            </a:p>
          </p:txBody>
        </p:sp>
        <p:sp>
          <p:nvSpPr>
            <p:cNvPr id="22" name="TextBox 21"/>
            <p:cNvSpPr txBox="1"/>
            <p:nvPr/>
          </p:nvSpPr>
          <p:spPr>
            <a:xfrm rot="20912951">
              <a:off x="1528350" y="4533196"/>
              <a:ext cx="454876"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SUA</a:t>
              </a:r>
            </a:p>
          </p:txBody>
        </p:sp>
        <p:sp>
          <p:nvSpPr>
            <p:cNvPr id="23" name="TextBox 22"/>
            <p:cNvSpPr txBox="1"/>
            <p:nvPr/>
          </p:nvSpPr>
          <p:spPr>
            <a:xfrm rot="20912951">
              <a:off x="1871823" y="4790933"/>
              <a:ext cx="557729"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AVGAS</a:t>
              </a:r>
            </a:p>
          </p:txBody>
        </p:sp>
        <p:sp>
          <p:nvSpPr>
            <p:cNvPr id="24" name="TextBox 23"/>
            <p:cNvSpPr txBox="1"/>
            <p:nvPr/>
          </p:nvSpPr>
          <p:spPr>
            <a:xfrm rot="20912951">
              <a:off x="2415013" y="4166324"/>
              <a:ext cx="593660" cy="239081"/>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ATIS or AWOS</a:t>
              </a:r>
            </a:p>
          </p:txBody>
        </p:sp>
        <p:sp>
          <p:nvSpPr>
            <p:cNvPr id="25" name="TextBox 24"/>
            <p:cNvSpPr txBox="1"/>
            <p:nvPr/>
          </p:nvSpPr>
          <p:spPr>
            <a:xfrm rot="20912951">
              <a:off x="2317163" y="4495939"/>
              <a:ext cx="482816" cy="239081"/>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Tower Hours</a:t>
              </a:r>
            </a:p>
          </p:txBody>
        </p:sp>
        <p:sp>
          <p:nvSpPr>
            <p:cNvPr id="26" name="TextBox 25"/>
            <p:cNvSpPr txBox="1"/>
            <p:nvPr/>
          </p:nvSpPr>
          <p:spPr>
            <a:xfrm rot="20912951">
              <a:off x="1847145" y="4568318"/>
              <a:ext cx="591647"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Distance</a:t>
              </a:r>
            </a:p>
          </p:txBody>
        </p:sp>
        <p:sp>
          <p:nvSpPr>
            <p:cNvPr id="27" name="TextBox 26"/>
            <p:cNvSpPr txBox="1"/>
            <p:nvPr/>
          </p:nvSpPr>
          <p:spPr>
            <a:xfrm rot="20912951">
              <a:off x="1422211" y="4257734"/>
              <a:ext cx="647240"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Alternate</a:t>
              </a:r>
            </a:p>
          </p:txBody>
        </p:sp>
        <p:sp>
          <p:nvSpPr>
            <p:cNvPr id="28" name="TextBox 27"/>
            <p:cNvSpPr txBox="1"/>
            <p:nvPr/>
          </p:nvSpPr>
          <p:spPr>
            <a:xfrm rot="20912951">
              <a:off x="1137137" y="4568776"/>
              <a:ext cx="440425"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Time</a:t>
              </a:r>
            </a:p>
          </p:txBody>
        </p:sp>
        <p:sp>
          <p:nvSpPr>
            <p:cNvPr id="29" name="TextBox 28"/>
            <p:cNvSpPr txBox="1"/>
            <p:nvPr/>
          </p:nvSpPr>
          <p:spPr>
            <a:xfrm rot="20912951">
              <a:off x="1915301" y="4213479"/>
              <a:ext cx="551796"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Holding</a:t>
              </a:r>
            </a:p>
          </p:txBody>
        </p:sp>
        <p:sp>
          <p:nvSpPr>
            <p:cNvPr id="30" name="TextBox 29"/>
            <p:cNvSpPr txBox="1"/>
            <p:nvPr/>
          </p:nvSpPr>
          <p:spPr>
            <a:xfrm rot="20912951">
              <a:off x="993400" y="4288348"/>
              <a:ext cx="458159" cy="239081"/>
            </a:xfrm>
            <a:prstGeom prst="rect">
              <a:avLst/>
            </a:prstGeom>
            <a:noFill/>
          </p:spPr>
          <p:txBody>
            <a:bodyPr wrap="square" rtlCol="0">
              <a:spAutoFit/>
            </a:bodyPr>
            <a:lstStyle/>
            <a:p>
              <a:pPr algn="ctr">
                <a:spcAft>
                  <a:spcPts val="600"/>
                </a:spcAft>
              </a:pPr>
              <a:r>
                <a:rPr lang="en-US" sz="1400" b="1" dirty="0">
                  <a:latin typeface="Segoe Print" panose="02000600000000000000" pitchFamily="2" charset="0"/>
                </a:rPr>
                <a:t>VFR or IFR</a:t>
              </a:r>
            </a:p>
          </p:txBody>
        </p:sp>
        <p:sp>
          <p:nvSpPr>
            <p:cNvPr id="31" name="Thought Bubble: Cloud 30"/>
            <p:cNvSpPr/>
            <p:nvPr/>
          </p:nvSpPr>
          <p:spPr>
            <a:xfrm>
              <a:off x="572224" y="4840015"/>
              <a:ext cx="507955" cy="423139"/>
            </a:xfrm>
            <a:prstGeom prst="cloudCallout">
              <a:avLst>
                <a:gd name="adj1" fmla="val 124638"/>
                <a:gd name="adj2" fmla="val 17380"/>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p>
          </p:txBody>
        </p:sp>
        <p:sp>
          <p:nvSpPr>
            <p:cNvPr id="32" name="TextBox 31"/>
            <p:cNvSpPr txBox="1"/>
            <p:nvPr/>
          </p:nvSpPr>
          <p:spPr>
            <a:xfrm>
              <a:off x="2012525" y="5281747"/>
              <a:ext cx="178460" cy="350711"/>
            </a:xfrm>
            <a:prstGeom prst="rect">
              <a:avLst/>
            </a:prstGeom>
            <a:noFill/>
          </p:spPr>
          <p:txBody>
            <a:bodyPr wrap="square" rtlCol="0">
              <a:spAutoFit/>
            </a:bodyPr>
            <a:lstStyle/>
            <a:p>
              <a:pPr>
                <a:spcAft>
                  <a:spcPts val="600"/>
                </a:spcAft>
              </a:pPr>
              <a:r>
                <a:rPr lang="en-US" sz="3600" b="1" dirty="0">
                  <a:ea typeface="Verdana" pitchFamily="34" charset="0"/>
                  <a:cs typeface="Verdana" pitchFamily="34" charset="0"/>
                </a:rPr>
                <a:t>?</a:t>
              </a:r>
            </a:p>
          </p:txBody>
        </p:sp>
        <p:sp>
          <p:nvSpPr>
            <p:cNvPr id="33" name="TextBox 32"/>
            <p:cNvSpPr txBox="1"/>
            <p:nvPr/>
          </p:nvSpPr>
          <p:spPr>
            <a:xfrm rot="20413607">
              <a:off x="1886903" y="5085582"/>
              <a:ext cx="178460" cy="250508"/>
            </a:xfrm>
            <a:prstGeom prst="rect">
              <a:avLst/>
            </a:prstGeom>
            <a:noFill/>
          </p:spPr>
          <p:txBody>
            <a:bodyPr wrap="square" rtlCol="0">
              <a:spAutoFit/>
            </a:bodyPr>
            <a:lstStyle/>
            <a:p>
              <a:pPr>
                <a:spcAft>
                  <a:spcPts val="600"/>
                </a:spcAft>
              </a:pPr>
              <a:r>
                <a:rPr lang="en-US" sz="2400" b="1" dirty="0">
                  <a:ea typeface="Verdana" pitchFamily="34" charset="0"/>
                  <a:cs typeface="Verdana" pitchFamily="34" charset="0"/>
                </a:rPr>
                <a:t>?</a:t>
              </a:r>
            </a:p>
          </p:txBody>
        </p:sp>
        <p:sp>
          <p:nvSpPr>
            <p:cNvPr id="34" name="TextBox 33"/>
            <p:cNvSpPr txBox="1"/>
            <p:nvPr/>
          </p:nvSpPr>
          <p:spPr>
            <a:xfrm rot="20413607">
              <a:off x="2163518" y="5168410"/>
              <a:ext cx="178460" cy="250508"/>
            </a:xfrm>
            <a:prstGeom prst="rect">
              <a:avLst/>
            </a:prstGeom>
            <a:noFill/>
          </p:spPr>
          <p:txBody>
            <a:bodyPr wrap="square" rtlCol="0">
              <a:spAutoFit/>
            </a:bodyPr>
            <a:lstStyle/>
            <a:p>
              <a:pPr>
                <a:spcAft>
                  <a:spcPts val="600"/>
                </a:spcAft>
              </a:pPr>
              <a:r>
                <a:rPr lang="en-US" sz="2400" b="1" dirty="0">
                  <a:ea typeface="Verdana" pitchFamily="34" charset="0"/>
                  <a:cs typeface="Verdana" pitchFamily="34" charset="0"/>
                </a:rPr>
                <a:t>?</a:t>
              </a:r>
            </a:p>
          </p:txBody>
        </p:sp>
        <p:sp>
          <p:nvSpPr>
            <p:cNvPr id="35" name="TextBox 34"/>
            <p:cNvSpPr txBox="1"/>
            <p:nvPr/>
          </p:nvSpPr>
          <p:spPr>
            <a:xfrm rot="888283">
              <a:off x="1276957" y="5096936"/>
              <a:ext cx="178460" cy="250508"/>
            </a:xfrm>
            <a:prstGeom prst="rect">
              <a:avLst/>
            </a:prstGeom>
            <a:noFill/>
          </p:spPr>
          <p:txBody>
            <a:bodyPr wrap="square" rtlCol="0">
              <a:spAutoFit/>
            </a:bodyPr>
            <a:lstStyle/>
            <a:p>
              <a:pPr>
                <a:spcAft>
                  <a:spcPts val="600"/>
                </a:spcAft>
              </a:pPr>
              <a:r>
                <a:rPr lang="en-US" sz="2400" b="1" dirty="0">
                  <a:ea typeface="Verdana" pitchFamily="34" charset="0"/>
                  <a:cs typeface="Verdana" pitchFamily="34" charset="0"/>
                </a:rPr>
                <a:t>?</a:t>
              </a:r>
            </a:p>
          </p:txBody>
        </p:sp>
        <p:sp>
          <p:nvSpPr>
            <p:cNvPr id="36" name="TextBox 35"/>
            <p:cNvSpPr txBox="1"/>
            <p:nvPr/>
          </p:nvSpPr>
          <p:spPr>
            <a:xfrm rot="888283">
              <a:off x="1021448" y="5050390"/>
              <a:ext cx="178460" cy="250508"/>
            </a:xfrm>
            <a:prstGeom prst="rect">
              <a:avLst/>
            </a:prstGeom>
            <a:noFill/>
          </p:spPr>
          <p:txBody>
            <a:bodyPr wrap="square" rtlCol="0">
              <a:spAutoFit/>
            </a:bodyPr>
            <a:lstStyle/>
            <a:p>
              <a:pPr>
                <a:spcAft>
                  <a:spcPts val="600"/>
                </a:spcAft>
              </a:pPr>
              <a:r>
                <a:rPr lang="en-US" sz="2400" b="1" dirty="0">
                  <a:ea typeface="Verdana" pitchFamily="34" charset="0"/>
                  <a:cs typeface="Verdana" pitchFamily="34" charset="0"/>
                </a:rPr>
                <a:t>?</a:t>
              </a:r>
            </a:p>
          </p:txBody>
        </p:sp>
        <p:sp>
          <p:nvSpPr>
            <p:cNvPr id="37" name="TextBox 36"/>
            <p:cNvSpPr txBox="1"/>
            <p:nvPr/>
          </p:nvSpPr>
          <p:spPr>
            <a:xfrm rot="19995360">
              <a:off x="2458538" y="4734258"/>
              <a:ext cx="178460" cy="350711"/>
            </a:xfrm>
            <a:prstGeom prst="rect">
              <a:avLst/>
            </a:prstGeom>
            <a:noFill/>
          </p:spPr>
          <p:txBody>
            <a:bodyPr wrap="square" rtlCol="0">
              <a:spAutoFit/>
            </a:bodyPr>
            <a:lstStyle/>
            <a:p>
              <a:pPr>
                <a:spcAft>
                  <a:spcPts val="600"/>
                </a:spcAft>
              </a:pPr>
              <a:r>
                <a:rPr lang="en-US" sz="3600" b="1" dirty="0">
                  <a:ea typeface="Verdana" pitchFamily="34" charset="0"/>
                  <a:cs typeface="Verdana" pitchFamily="34" charset="0"/>
                </a:rPr>
                <a:t>?</a:t>
              </a:r>
            </a:p>
          </p:txBody>
        </p:sp>
        <p:sp>
          <p:nvSpPr>
            <p:cNvPr id="38" name="TextBox 37"/>
            <p:cNvSpPr txBox="1"/>
            <p:nvPr/>
          </p:nvSpPr>
          <p:spPr>
            <a:xfrm rot="20912951">
              <a:off x="501321" y="4896066"/>
              <a:ext cx="638662" cy="239081"/>
            </a:xfrm>
            <a:prstGeom prst="rect">
              <a:avLst/>
            </a:prstGeom>
            <a:noFill/>
          </p:spPr>
          <p:txBody>
            <a:bodyPr wrap="square" rtlCol="0">
              <a:spAutoFit/>
            </a:bodyPr>
            <a:lstStyle/>
            <a:p>
              <a:pPr algn="ctr">
                <a:spcAft>
                  <a:spcPts val="600"/>
                </a:spcAft>
              </a:pPr>
              <a:r>
                <a:rPr lang="en-US" sz="1400" b="1" dirty="0">
                  <a:latin typeface="Segoe Print" panose="02000600000000000000" pitchFamily="2" charset="0"/>
                </a:rPr>
                <a:t>Pattern Altitude</a:t>
              </a:r>
            </a:p>
          </p:txBody>
        </p:sp>
        <p:sp>
          <p:nvSpPr>
            <p:cNvPr id="39" name="Thought Bubble: Cloud 38"/>
            <p:cNvSpPr/>
            <p:nvPr/>
          </p:nvSpPr>
          <p:spPr>
            <a:xfrm>
              <a:off x="2437459" y="4692860"/>
              <a:ext cx="473483" cy="331738"/>
            </a:xfrm>
            <a:prstGeom prst="cloudCallout">
              <a:avLst>
                <a:gd name="adj1" fmla="val -202497"/>
                <a:gd name="adj2" fmla="val 81376"/>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endParaRPr>
            </a:p>
          </p:txBody>
        </p:sp>
        <p:sp>
          <p:nvSpPr>
            <p:cNvPr id="40" name="Thought Bubble: Cloud 39"/>
            <p:cNvSpPr/>
            <p:nvPr/>
          </p:nvSpPr>
          <p:spPr>
            <a:xfrm>
              <a:off x="2450934" y="5055484"/>
              <a:ext cx="459574" cy="374965"/>
            </a:xfrm>
            <a:prstGeom prst="cloudCallout">
              <a:avLst>
                <a:gd name="adj1" fmla="val -147100"/>
                <a:gd name="adj2" fmla="val -26788"/>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endParaRPr>
            </a:p>
          </p:txBody>
        </p:sp>
        <p:sp>
          <p:nvSpPr>
            <p:cNvPr id="41" name="Rectangle 40"/>
            <p:cNvSpPr/>
            <p:nvPr/>
          </p:nvSpPr>
          <p:spPr>
            <a:xfrm rot="20873706">
              <a:off x="2468462" y="4769918"/>
              <a:ext cx="617161"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NOTAMs</a:t>
              </a:r>
            </a:p>
          </p:txBody>
        </p:sp>
        <p:sp>
          <p:nvSpPr>
            <p:cNvPr id="42" name="Thought Bubble: Cloud 41"/>
            <p:cNvSpPr/>
            <p:nvPr/>
          </p:nvSpPr>
          <p:spPr>
            <a:xfrm>
              <a:off x="2136799" y="4898630"/>
              <a:ext cx="394324" cy="331738"/>
            </a:xfrm>
            <a:prstGeom prst="cloudCallout">
              <a:avLst>
                <a:gd name="adj1" fmla="val -117681"/>
                <a:gd name="adj2" fmla="val 7372"/>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endParaRPr>
            </a:p>
          </p:txBody>
        </p:sp>
        <p:sp>
          <p:nvSpPr>
            <p:cNvPr id="43" name="Rectangle 42"/>
            <p:cNvSpPr/>
            <p:nvPr/>
          </p:nvSpPr>
          <p:spPr>
            <a:xfrm rot="20838425">
              <a:off x="2424848" y="5133846"/>
              <a:ext cx="532510" cy="239081"/>
            </a:xfrm>
            <a:prstGeom prst="rect">
              <a:avLst/>
            </a:prstGeom>
            <a:noFill/>
          </p:spPr>
          <p:txBody>
            <a:bodyPr wrap="square" rtlCol="0">
              <a:spAutoFit/>
            </a:bodyPr>
            <a:lstStyle/>
            <a:p>
              <a:pPr algn="ctr">
                <a:spcAft>
                  <a:spcPts val="600"/>
                </a:spcAft>
              </a:pPr>
              <a:r>
                <a:rPr lang="en-US" sz="1400" b="1" dirty="0">
                  <a:latin typeface="Segoe Print" panose="02000600000000000000" pitchFamily="2" charset="0"/>
                </a:rPr>
                <a:t>Pattern Entry</a:t>
              </a:r>
            </a:p>
          </p:txBody>
        </p:sp>
        <p:sp>
          <p:nvSpPr>
            <p:cNvPr id="44" name="Rectangle 43"/>
            <p:cNvSpPr/>
            <p:nvPr/>
          </p:nvSpPr>
          <p:spPr>
            <a:xfrm rot="20834477">
              <a:off x="2156578" y="4955151"/>
              <a:ext cx="481222"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Ceiling</a:t>
              </a:r>
            </a:p>
          </p:txBody>
        </p:sp>
        <p:sp>
          <p:nvSpPr>
            <p:cNvPr id="45" name="Thought Bubble: Cloud 44"/>
            <p:cNvSpPr/>
            <p:nvPr/>
          </p:nvSpPr>
          <p:spPr>
            <a:xfrm rot="21043680">
              <a:off x="625458" y="5260206"/>
              <a:ext cx="534502" cy="331738"/>
            </a:xfrm>
            <a:prstGeom prst="cloudCallout">
              <a:avLst>
                <a:gd name="adj1" fmla="val 145790"/>
                <a:gd name="adj2" fmla="val -104171"/>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endParaRPr>
            </a:p>
          </p:txBody>
        </p:sp>
        <p:sp>
          <p:nvSpPr>
            <p:cNvPr id="46" name="TextBox 45"/>
            <p:cNvSpPr txBox="1"/>
            <p:nvPr/>
          </p:nvSpPr>
          <p:spPr>
            <a:xfrm rot="20413607">
              <a:off x="1141597" y="5289710"/>
              <a:ext cx="178460" cy="350711"/>
            </a:xfrm>
            <a:prstGeom prst="rect">
              <a:avLst/>
            </a:prstGeom>
            <a:noFill/>
          </p:spPr>
          <p:txBody>
            <a:bodyPr wrap="square" rtlCol="0">
              <a:spAutoFit/>
            </a:bodyPr>
            <a:lstStyle/>
            <a:p>
              <a:pPr>
                <a:spcAft>
                  <a:spcPts val="600"/>
                </a:spcAft>
              </a:pPr>
              <a:r>
                <a:rPr lang="en-US" sz="3600" b="1" dirty="0">
                  <a:ea typeface="Verdana" pitchFamily="34" charset="0"/>
                  <a:cs typeface="Verdana" pitchFamily="34" charset="0"/>
                </a:rPr>
                <a:t>?</a:t>
              </a:r>
            </a:p>
          </p:txBody>
        </p:sp>
        <p:sp>
          <p:nvSpPr>
            <p:cNvPr id="47" name="Rectangle 46"/>
            <p:cNvSpPr/>
            <p:nvPr/>
          </p:nvSpPr>
          <p:spPr>
            <a:xfrm rot="20803953">
              <a:off x="641640" y="5326462"/>
              <a:ext cx="617161" cy="140636"/>
            </a:xfrm>
            <a:prstGeom prst="rect">
              <a:avLst/>
            </a:prstGeom>
            <a:noFill/>
          </p:spPr>
          <p:txBody>
            <a:bodyPr wrap="square" rtlCol="0">
              <a:spAutoFit/>
            </a:bodyPr>
            <a:lstStyle/>
            <a:p>
              <a:pPr>
                <a:spcAft>
                  <a:spcPts val="600"/>
                </a:spcAft>
              </a:pPr>
              <a:r>
                <a:rPr lang="en-US" sz="1400" b="1" dirty="0">
                  <a:latin typeface="Segoe Print" panose="02000600000000000000" pitchFamily="2" charset="0"/>
                </a:rPr>
                <a:t>Checklists</a:t>
              </a:r>
            </a:p>
          </p:txBody>
        </p:sp>
        <p:sp>
          <p:nvSpPr>
            <p:cNvPr id="48" name="TextBox 47"/>
            <p:cNvSpPr txBox="1"/>
            <p:nvPr/>
          </p:nvSpPr>
          <p:spPr>
            <a:xfrm rot="20469416">
              <a:off x="2243116" y="5331576"/>
              <a:ext cx="178460" cy="250508"/>
            </a:xfrm>
            <a:prstGeom prst="rect">
              <a:avLst/>
            </a:prstGeom>
            <a:noFill/>
          </p:spPr>
          <p:txBody>
            <a:bodyPr wrap="square" rtlCol="0">
              <a:spAutoFit/>
            </a:bodyPr>
            <a:lstStyle/>
            <a:p>
              <a:pPr>
                <a:spcAft>
                  <a:spcPts val="600"/>
                </a:spcAft>
              </a:pPr>
              <a:r>
                <a:rPr lang="en-US" sz="2400" b="1" dirty="0">
                  <a:ea typeface="Verdana" pitchFamily="34" charset="0"/>
                  <a:cs typeface="Verdana" pitchFamily="34" charset="0"/>
                </a:rPr>
                <a:t>?</a:t>
              </a:r>
            </a:p>
          </p:txBody>
        </p:sp>
        <p:pic>
          <p:nvPicPr>
            <p:cNvPr id="49" name="Picture 48"/>
            <p:cNvPicPr>
              <a:picLocks noChangeAspect="1"/>
            </p:cNvPicPr>
            <p:nvPr/>
          </p:nvPicPr>
          <p:blipFill>
            <a:blip r:embed="rId3"/>
            <a:stretch>
              <a:fillRect/>
            </a:stretch>
          </p:blipFill>
          <p:spPr>
            <a:xfrm>
              <a:off x="1144371" y="4866824"/>
              <a:ext cx="1047508" cy="1048476"/>
            </a:xfrm>
            <a:prstGeom prst="rect">
              <a:avLst/>
            </a:prstGeom>
          </p:spPr>
        </p:pic>
      </p:grpSp>
    </p:spTree>
    <p:extLst>
      <p:ext uri="{BB962C8B-B14F-4D97-AF65-F5344CB8AC3E}">
        <p14:creationId xmlns:p14="http://schemas.microsoft.com/office/powerpoint/2010/main" val="309766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1000"/>
                                        <p:tgtEl>
                                          <p:spTgt spid="4">
                                            <p:txEl>
                                              <p:pRg st="5" end="5"/>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ight Arrow 46"/>
          <p:cNvSpPr>
            <a:spLocks noChangeAspect="1"/>
          </p:cNvSpPr>
          <p:nvPr/>
        </p:nvSpPr>
        <p:spPr>
          <a:xfrm>
            <a:off x="4421463" y="2993471"/>
            <a:ext cx="707231" cy="465791"/>
          </a:xfrm>
          <a:prstGeom prst="rightArrow">
            <a:avLst/>
          </a:prstGeom>
          <a:solidFill>
            <a:schemeClr val="tx2"/>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 name="Group 1"/>
          <p:cNvGrpSpPr/>
          <p:nvPr/>
        </p:nvGrpSpPr>
        <p:grpSpPr>
          <a:xfrm>
            <a:off x="619125" y="2080128"/>
            <a:ext cx="3886200" cy="3323473"/>
            <a:chOff x="825500" y="1630503"/>
            <a:chExt cx="5181600" cy="4431298"/>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534" y="1630503"/>
              <a:ext cx="4583525" cy="3056638"/>
            </a:xfrm>
            <a:prstGeom prst="rect">
              <a:avLst/>
            </a:prstGeom>
          </p:spPr>
        </p:pic>
        <p:sp>
          <p:nvSpPr>
            <p:cNvPr id="50" name="TextBox 49"/>
            <p:cNvSpPr txBox="1"/>
            <p:nvPr/>
          </p:nvSpPr>
          <p:spPr>
            <a:xfrm>
              <a:off x="825500" y="4991422"/>
              <a:ext cx="5181600" cy="1070379"/>
            </a:xfrm>
            <a:prstGeom prst="rect">
              <a:avLst/>
            </a:prstGeom>
            <a:noFill/>
          </p:spPr>
          <p:txBody>
            <a:bodyPr wrap="square" rtlCol="0">
              <a:spAutoFit/>
            </a:bodyPr>
            <a:lstStyle/>
            <a:p>
              <a:pPr algn="ctr">
                <a:spcAft>
                  <a:spcPts val="450"/>
                </a:spcAft>
              </a:pPr>
              <a:r>
                <a:rPr lang="en-US" sz="2100" b="1" dirty="0">
                  <a:latin typeface="Arial" pitchFamily="34" charset="0"/>
                  <a:cs typeface="Arial" pitchFamily="34" charset="0"/>
                </a:rPr>
                <a:t>Benefits of </a:t>
              </a:r>
            </a:p>
            <a:p>
              <a:pPr algn="ctr">
                <a:spcAft>
                  <a:spcPts val="450"/>
                </a:spcAft>
              </a:pPr>
              <a:r>
                <a:rPr lang="en-US" sz="2100" b="1" dirty="0">
                  <a:latin typeface="Arial" pitchFamily="34" charset="0"/>
                  <a:cs typeface="Arial" pitchFamily="34" charset="0"/>
                </a:rPr>
                <a:t>Crew Resource Management</a:t>
              </a:r>
            </a:p>
          </p:txBody>
        </p:sp>
      </p:grpSp>
      <p:grpSp>
        <p:nvGrpSpPr>
          <p:cNvPr id="3" name="Group 2"/>
          <p:cNvGrpSpPr/>
          <p:nvPr/>
        </p:nvGrpSpPr>
        <p:grpSpPr>
          <a:xfrm>
            <a:off x="5392113" y="2099093"/>
            <a:ext cx="3410269" cy="3361383"/>
            <a:chOff x="7189483" y="1655790"/>
            <a:chExt cx="4547025" cy="4481844"/>
          </a:xfrm>
        </p:grpSpPr>
        <p:sp>
          <p:nvSpPr>
            <p:cNvPr id="53" name="TextBox 52"/>
            <p:cNvSpPr txBox="1"/>
            <p:nvPr/>
          </p:nvSpPr>
          <p:spPr>
            <a:xfrm>
              <a:off x="8244134" y="5152749"/>
              <a:ext cx="2437724" cy="984885"/>
            </a:xfrm>
            <a:prstGeom prst="rect">
              <a:avLst/>
            </a:prstGeom>
            <a:noFill/>
          </p:spPr>
          <p:txBody>
            <a:bodyPr wrap="square" rtlCol="0">
              <a:spAutoFit/>
            </a:bodyPr>
            <a:lstStyle/>
            <a:p>
              <a:pPr algn="ctr">
                <a:spcAft>
                  <a:spcPts val="450"/>
                </a:spcAft>
              </a:pPr>
              <a:r>
                <a:rPr lang="en-US" sz="2100" b="1" dirty="0">
                  <a:latin typeface="Arial" pitchFamily="34" charset="0"/>
                  <a:cs typeface="Arial" pitchFamily="34" charset="0"/>
                </a:rPr>
                <a:t>Single Pilot Cockpit</a:t>
              </a: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189483" y="1655790"/>
              <a:ext cx="4547025" cy="3031351"/>
            </a:xfrm>
            <a:prstGeom prst="rect">
              <a:avLst/>
            </a:prstGeom>
          </p:spPr>
        </p:pic>
      </p:grpSp>
      <p:sp>
        <p:nvSpPr>
          <p:cNvPr id="5" name="Title 4"/>
          <p:cNvSpPr>
            <a:spLocks noGrp="1"/>
          </p:cNvSpPr>
          <p:nvPr>
            <p:ph type="title"/>
          </p:nvPr>
        </p:nvSpPr>
        <p:spPr/>
        <p:txBody>
          <a:bodyPr vert="horz" lIns="68580" tIns="34290" rIns="68580" bIns="34290" rtlCol="0" anchor="ctr" anchorCtr="0">
            <a:normAutofit/>
          </a:bodyPr>
          <a:lstStyle/>
          <a:p>
            <a:r>
              <a:rPr lang="en-US" sz="3000" dirty="0"/>
              <a:t>Objective – Improve GA Safety</a:t>
            </a:r>
          </a:p>
        </p:txBody>
      </p:sp>
    </p:spTree>
    <p:extLst>
      <p:ext uri="{BB962C8B-B14F-4D97-AF65-F5344CB8AC3E}">
        <p14:creationId xmlns:p14="http://schemas.microsoft.com/office/powerpoint/2010/main" val="3261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Support for Single Pilots</a:t>
            </a:r>
          </a:p>
        </p:txBody>
      </p:sp>
      <p:grpSp>
        <p:nvGrpSpPr>
          <p:cNvPr id="40" name="Group 39"/>
          <p:cNvGrpSpPr>
            <a:grpSpLocks noChangeAspect="1"/>
          </p:cNvGrpSpPr>
          <p:nvPr/>
        </p:nvGrpSpPr>
        <p:grpSpPr>
          <a:xfrm>
            <a:off x="564807" y="1702449"/>
            <a:ext cx="2518550" cy="2013495"/>
            <a:chOff x="581026" y="4358039"/>
            <a:chExt cx="2327274" cy="1860576"/>
          </a:xfrm>
        </p:grpSpPr>
        <p:grpSp>
          <p:nvGrpSpPr>
            <p:cNvPr id="41" name="Group 40"/>
            <p:cNvGrpSpPr/>
            <p:nvPr/>
          </p:nvGrpSpPr>
          <p:grpSpPr>
            <a:xfrm>
              <a:off x="581027" y="4358039"/>
              <a:ext cx="2317130" cy="1567406"/>
              <a:chOff x="604713" y="4065709"/>
              <a:chExt cx="2519805" cy="1889854"/>
            </a:xfrm>
          </p:grpSpPr>
          <p:pic>
            <p:nvPicPr>
              <p:cNvPr id="43" name="Picture 4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604713" y="4065709"/>
                <a:ext cx="2519805" cy="1889854"/>
              </a:xfrm>
              <a:prstGeom prst="rect">
                <a:avLst/>
              </a:prstGeom>
            </p:spPr>
          </p:pic>
          <p:sp>
            <p:nvSpPr>
              <p:cNvPr id="44" name="Oval 43"/>
              <p:cNvSpPr/>
              <p:nvPr/>
            </p:nvSpPr>
            <p:spPr>
              <a:xfrm rot="20507139">
                <a:off x="1451276" y="4909413"/>
                <a:ext cx="596900" cy="2921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grpSp>
        <p:sp>
          <p:nvSpPr>
            <p:cNvPr id="42" name="TextBox 41"/>
            <p:cNvSpPr txBox="1"/>
            <p:nvPr/>
          </p:nvSpPr>
          <p:spPr>
            <a:xfrm>
              <a:off x="581026" y="5919993"/>
              <a:ext cx="2327274" cy="298622"/>
            </a:xfrm>
            <a:prstGeom prst="rect">
              <a:avLst/>
            </a:prstGeom>
            <a:noFill/>
          </p:spPr>
          <p:txBody>
            <a:bodyPr wrap="square" rtlCol="0">
              <a:spAutoFit/>
            </a:bodyPr>
            <a:lstStyle/>
            <a:p>
              <a:pPr algn="ctr">
                <a:spcAft>
                  <a:spcPts val="450"/>
                </a:spcAft>
              </a:pPr>
              <a:r>
                <a:rPr lang="en-US" sz="1500" b="1" dirty="0">
                  <a:latin typeface="Arial" pitchFamily="34" charset="0"/>
                  <a:cs typeface="Arial" pitchFamily="34" charset="0"/>
                </a:rPr>
                <a:t>Right Information </a:t>
              </a:r>
            </a:p>
          </p:txBody>
        </p:sp>
      </p:grpSp>
      <p:grpSp>
        <p:nvGrpSpPr>
          <p:cNvPr id="45" name="Group 44"/>
          <p:cNvGrpSpPr/>
          <p:nvPr/>
        </p:nvGrpSpPr>
        <p:grpSpPr>
          <a:xfrm>
            <a:off x="6321645" y="1842187"/>
            <a:ext cx="2489973" cy="1779167"/>
            <a:chOff x="6907316" y="4532847"/>
            <a:chExt cx="3319964" cy="2372222"/>
          </a:xfrm>
        </p:grpSpPr>
        <p:pic>
          <p:nvPicPr>
            <p:cNvPr id="46" name="Picture 45"/>
            <p:cNvPicPr>
              <a:picLocks noChangeAspect="1"/>
            </p:cNvPicPr>
            <p:nvPr/>
          </p:nvPicPr>
          <p:blipFill rotWithShape="1">
            <a:blip r:embed="rId5"/>
            <a:srcRect l="1334" t="1827" r="1484" b="1964"/>
            <a:stretch/>
          </p:blipFill>
          <p:spPr>
            <a:xfrm>
              <a:off x="7449380" y="4532847"/>
              <a:ext cx="2777900" cy="1862459"/>
            </a:xfrm>
            <a:prstGeom prst="rect">
              <a:avLst/>
            </a:prstGeom>
          </p:spPr>
        </p:pic>
        <p:pic>
          <p:nvPicPr>
            <p:cNvPr id="47" name="Picture 4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6907316" y="5203726"/>
              <a:ext cx="542064" cy="520700"/>
            </a:xfrm>
            <a:prstGeom prst="rect">
              <a:avLst/>
            </a:prstGeom>
          </p:spPr>
        </p:pic>
        <p:sp>
          <p:nvSpPr>
            <p:cNvPr id="48" name="TextBox 47"/>
            <p:cNvSpPr txBox="1"/>
            <p:nvPr/>
          </p:nvSpPr>
          <p:spPr>
            <a:xfrm>
              <a:off x="7704508" y="6474182"/>
              <a:ext cx="2171699" cy="430887"/>
            </a:xfrm>
            <a:prstGeom prst="rect">
              <a:avLst/>
            </a:prstGeom>
            <a:noFill/>
          </p:spPr>
          <p:txBody>
            <a:bodyPr wrap="square" rtlCol="0">
              <a:spAutoFit/>
            </a:bodyPr>
            <a:lstStyle/>
            <a:p>
              <a:pPr algn="ctr">
                <a:spcAft>
                  <a:spcPts val="450"/>
                </a:spcAft>
              </a:pPr>
              <a:r>
                <a:rPr lang="en-US" sz="1500" b="1" dirty="0">
                  <a:latin typeface="Arial" pitchFamily="34" charset="0"/>
                  <a:cs typeface="Arial" pitchFamily="34" charset="0"/>
                </a:rPr>
                <a:t>Right Format </a:t>
              </a:r>
            </a:p>
          </p:txBody>
        </p:sp>
      </p:grpSp>
      <p:grpSp>
        <p:nvGrpSpPr>
          <p:cNvPr id="49" name="Group 48"/>
          <p:cNvGrpSpPr/>
          <p:nvPr/>
        </p:nvGrpSpPr>
        <p:grpSpPr>
          <a:xfrm>
            <a:off x="3495376" y="1674543"/>
            <a:ext cx="2449304" cy="2040006"/>
            <a:chOff x="3791537" y="1787089"/>
            <a:chExt cx="2027268" cy="1857461"/>
          </a:xfrm>
        </p:grpSpPr>
        <p:sp>
          <p:nvSpPr>
            <p:cNvPr id="50" name="TextBox 49"/>
            <p:cNvSpPr txBox="1"/>
            <p:nvPr/>
          </p:nvSpPr>
          <p:spPr>
            <a:xfrm>
              <a:off x="3800623" y="2896058"/>
              <a:ext cx="2018182" cy="378318"/>
            </a:xfrm>
            <a:prstGeom prst="rect">
              <a:avLst/>
            </a:prstGeom>
            <a:solidFill>
              <a:schemeClr val="bg1"/>
            </a:solidFill>
          </p:spPr>
          <p:txBody>
            <a:bodyPr wrap="square" rtlCol="0">
              <a:spAutoFit/>
            </a:bodyPr>
            <a:lstStyle/>
            <a:p>
              <a:pPr algn="ctr">
                <a:spcAft>
                  <a:spcPts val="450"/>
                </a:spcAft>
              </a:pPr>
              <a:r>
                <a:rPr lang="en-US" sz="1050" b="1" i="1" dirty="0">
                  <a:latin typeface="Arial" pitchFamily="34" charset="0"/>
                  <a:cs typeface="Arial" pitchFamily="34" charset="0"/>
                </a:rPr>
                <a:t>ATIS Frequency for Manassas is 125.175</a:t>
              </a:r>
            </a:p>
          </p:txBody>
        </p:sp>
        <p:pic>
          <p:nvPicPr>
            <p:cNvPr id="51" name="Picture 5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91537" y="1787089"/>
              <a:ext cx="1980082" cy="1115482"/>
            </a:xfrm>
            <a:prstGeom prst="rect">
              <a:avLst/>
            </a:prstGeom>
          </p:spPr>
        </p:pic>
        <p:sp>
          <p:nvSpPr>
            <p:cNvPr id="52" name="TextBox 51"/>
            <p:cNvSpPr txBox="1"/>
            <p:nvPr/>
          </p:nvSpPr>
          <p:spPr>
            <a:xfrm>
              <a:off x="3990821" y="3350303"/>
              <a:ext cx="1581513" cy="294247"/>
            </a:xfrm>
            <a:prstGeom prst="rect">
              <a:avLst/>
            </a:prstGeom>
            <a:noFill/>
          </p:spPr>
          <p:txBody>
            <a:bodyPr wrap="square" rtlCol="0">
              <a:spAutoFit/>
            </a:bodyPr>
            <a:lstStyle/>
            <a:p>
              <a:pPr algn="ctr">
                <a:spcAft>
                  <a:spcPts val="450"/>
                </a:spcAft>
              </a:pPr>
              <a:r>
                <a:rPr lang="en-US" sz="1500" b="1" dirty="0">
                  <a:latin typeface="Arial" pitchFamily="34" charset="0"/>
                  <a:cs typeface="Arial" pitchFamily="34" charset="0"/>
                </a:rPr>
                <a:t>Right Time</a:t>
              </a:r>
            </a:p>
          </p:txBody>
        </p:sp>
      </p:grpSp>
      <p:sp>
        <p:nvSpPr>
          <p:cNvPr id="53" name="Freeform 52"/>
          <p:cNvSpPr/>
          <p:nvPr/>
        </p:nvSpPr>
        <p:spPr>
          <a:xfrm>
            <a:off x="1804165" y="2313048"/>
            <a:ext cx="2615485" cy="816074"/>
          </a:xfrm>
          <a:custGeom>
            <a:avLst/>
            <a:gdLst>
              <a:gd name="connsiteX0" fmla="*/ 0 w 2819400"/>
              <a:gd name="connsiteY0" fmla="*/ 393700 h 807761"/>
              <a:gd name="connsiteX1" fmla="*/ 381000 w 2819400"/>
              <a:gd name="connsiteY1" fmla="*/ 698500 h 807761"/>
              <a:gd name="connsiteX2" fmla="*/ 1320800 w 2819400"/>
              <a:gd name="connsiteY2" fmla="*/ 787400 h 807761"/>
              <a:gd name="connsiteX3" fmla="*/ 2222500 w 2819400"/>
              <a:gd name="connsiteY3" fmla="*/ 342900 h 807761"/>
              <a:gd name="connsiteX4" fmla="*/ 2819400 w 2819400"/>
              <a:gd name="connsiteY4" fmla="*/ 0 h 80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807761">
                <a:moveTo>
                  <a:pt x="0" y="393700"/>
                </a:moveTo>
                <a:cubicBezTo>
                  <a:pt x="80433" y="513291"/>
                  <a:pt x="160867" y="632883"/>
                  <a:pt x="381000" y="698500"/>
                </a:cubicBezTo>
                <a:cubicBezTo>
                  <a:pt x="601133" y="764117"/>
                  <a:pt x="1013883" y="846667"/>
                  <a:pt x="1320800" y="787400"/>
                </a:cubicBezTo>
                <a:cubicBezTo>
                  <a:pt x="1627717" y="728133"/>
                  <a:pt x="1972733" y="474133"/>
                  <a:pt x="2222500" y="342900"/>
                </a:cubicBezTo>
                <a:cubicBezTo>
                  <a:pt x="2472267" y="211667"/>
                  <a:pt x="2645833" y="105833"/>
                  <a:pt x="2819400" y="0"/>
                </a:cubicBezTo>
              </a:path>
            </a:pathLst>
          </a:custGeom>
          <a:noFill/>
          <a:ln w="57150">
            <a:solidFill>
              <a:srgbClr val="00B05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7" name="Picture 56"/>
          <p:cNvPicPr>
            <a:picLocks noChangeAspect="1"/>
          </p:cNvPicPr>
          <p:nvPr/>
        </p:nvPicPr>
        <p:blipFill>
          <a:blip r:embed="rId8"/>
          <a:stretch>
            <a:fillRect/>
          </a:stretch>
        </p:blipFill>
        <p:spPr>
          <a:xfrm>
            <a:off x="2174641" y="4117606"/>
            <a:ext cx="4890467" cy="2110993"/>
          </a:xfrm>
          <a:prstGeom prst="rect">
            <a:avLst/>
          </a:prstGeom>
        </p:spPr>
      </p:pic>
    </p:spTree>
    <p:extLst>
      <p:ext uri="{BB962C8B-B14F-4D97-AF65-F5344CB8AC3E}">
        <p14:creationId xmlns:p14="http://schemas.microsoft.com/office/powerpoint/2010/main" val="18124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par>
                                <p:cTn id="12" presetID="10" presetClass="entr" presetSubtype="0" fill="hold"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childTnLst>
                                </p:cTn>
                              </p:par>
                            </p:childTnLst>
                          </p:cTn>
                        </p:par>
                        <p:par>
                          <p:cTn id="15" fill="hold">
                            <p:stCondLst>
                              <p:cond delay="4500"/>
                            </p:stCondLst>
                            <p:childTnLst>
                              <p:par>
                                <p:cTn id="16" presetID="10" presetClass="entr" presetSubtype="0" fill="hold" nodeType="afterEffect">
                                  <p:stCondLst>
                                    <p:cond delay="100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childTnLst>
                                </p:cTn>
                              </p:par>
                            </p:childTnLst>
                          </p:cTn>
                        </p:par>
                        <p:par>
                          <p:cTn id="19" fill="hold">
                            <p:stCondLst>
                              <p:cond delay="6500"/>
                            </p:stCondLst>
                            <p:childTnLst>
                              <p:par>
                                <p:cTn id="20" presetID="10" presetClass="entr" presetSubtype="0" fill="hold" nodeType="afterEffect">
                                  <p:stCondLst>
                                    <p:cond delay="10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is Digital Copilot?</a:t>
            </a:r>
          </a:p>
        </p:txBody>
      </p:sp>
      <p:pic>
        <p:nvPicPr>
          <p:cNvPr id="88" name="Picture 87"/>
          <p:cNvPicPr>
            <a:picLocks noChangeAspect="1"/>
          </p:cNvPicPr>
          <p:nvPr/>
        </p:nvPicPr>
        <p:blipFill>
          <a:blip r:embed="rId3"/>
          <a:stretch>
            <a:fillRect/>
          </a:stretch>
        </p:blipFill>
        <p:spPr>
          <a:xfrm>
            <a:off x="4531965" y="2397772"/>
            <a:ext cx="2493987" cy="3342209"/>
          </a:xfrm>
          <a:prstGeom prst="rect">
            <a:avLst/>
          </a:prstGeom>
        </p:spPr>
      </p:pic>
      <p:pic>
        <p:nvPicPr>
          <p:cNvPr id="92" name="Picture 91"/>
          <p:cNvPicPr>
            <a:picLocks noChangeAspect="1"/>
          </p:cNvPicPr>
          <p:nvPr/>
        </p:nvPicPr>
        <p:blipFill>
          <a:blip r:embed="rId4"/>
          <a:stretch>
            <a:fillRect/>
          </a:stretch>
        </p:blipFill>
        <p:spPr>
          <a:xfrm>
            <a:off x="7729428" y="3701700"/>
            <a:ext cx="1109773" cy="1149455"/>
          </a:xfrm>
          <a:prstGeom prst="rect">
            <a:avLst/>
          </a:prstGeom>
        </p:spPr>
      </p:pic>
      <p:grpSp>
        <p:nvGrpSpPr>
          <p:cNvPr id="32" name="Group 31"/>
          <p:cNvGrpSpPr/>
          <p:nvPr/>
        </p:nvGrpSpPr>
        <p:grpSpPr>
          <a:xfrm>
            <a:off x="6301406" y="2759930"/>
            <a:ext cx="649538" cy="420219"/>
            <a:chOff x="8401872" y="2108279"/>
            <a:chExt cx="866050" cy="560292"/>
          </a:xfrm>
        </p:grpSpPr>
        <p:pic>
          <p:nvPicPr>
            <p:cNvPr id="113" name="Picture 112"/>
            <p:cNvPicPr>
              <a:picLocks noChangeAspect="1"/>
            </p:cNvPicPr>
            <p:nvPr/>
          </p:nvPicPr>
          <p:blipFill>
            <a:blip r:embed="rId5"/>
            <a:stretch>
              <a:fillRect/>
            </a:stretch>
          </p:blipFill>
          <p:spPr>
            <a:xfrm>
              <a:off x="8618053" y="2108279"/>
              <a:ext cx="433688" cy="218116"/>
            </a:xfrm>
            <a:prstGeom prst="rect">
              <a:avLst/>
            </a:prstGeom>
          </p:spPr>
        </p:pic>
        <p:sp>
          <p:nvSpPr>
            <p:cNvPr id="116" name="TextBox 115"/>
            <p:cNvSpPr txBox="1"/>
            <p:nvPr/>
          </p:nvSpPr>
          <p:spPr>
            <a:xfrm>
              <a:off x="8401872" y="2340276"/>
              <a:ext cx="866050" cy="328295"/>
            </a:xfrm>
            <a:prstGeom prst="rect">
              <a:avLst/>
            </a:prstGeom>
            <a:noFill/>
          </p:spPr>
          <p:txBody>
            <a:bodyPr wrap="none" rtlCol="0">
              <a:spAutoFit/>
            </a:bodyPr>
            <a:lstStyle/>
            <a:p>
              <a:pPr algn="ctr">
                <a:lnSpc>
                  <a:spcPts val="600"/>
                </a:lnSpc>
              </a:pPr>
              <a:r>
                <a:rPr lang="en-US" sz="600">
                  <a:solidFill>
                    <a:schemeClr val="bg1"/>
                  </a:solidFill>
                </a:rPr>
                <a:t>Conformance</a:t>
              </a:r>
            </a:p>
            <a:p>
              <a:pPr algn="ctr">
                <a:lnSpc>
                  <a:spcPts val="600"/>
                </a:lnSpc>
              </a:pPr>
              <a:r>
                <a:rPr lang="en-US" sz="600">
                  <a:solidFill>
                    <a:schemeClr val="bg1"/>
                  </a:solidFill>
                </a:rPr>
                <a:t>Monitoring</a:t>
              </a:r>
            </a:p>
          </p:txBody>
        </p:sp>
      </p:grpSp>
      <p:grpSp>
        <p:nvGrpSpPr>
          <p:cNvPr id="31" name="Group 30"/>
          <p:cNvGrpSpPr/>
          <p:nvPr/>
        </p:nvGrpSpPr>
        <p:grpSpPr>
          <a:xfrm>
            <a:off x="5607203" y="2757134"/>
            <a:ext cx="521048" cy="346068"/>
            <a:chOff x="7476270" y="2104555"/>
            <a:chExt cx="694731" cy="461425"/>
          </a:xfrm>
        </p:grpSpPr>
        <p:pic>
          <p:nvPicPr>
            <p:cNvPr id="114" name="Picture 113"/>
            <p:cNvPicPr>
              <a:picLocks noChangeAspect="1"/>
            </p:cNvPicPr>
            <p:nvPr/>
          </p:nvPicPr>
          <p:blipFill>
            <a:blip r:embed="rId6"/>
            <a:stretch>
              <a:fillRect/>
            </a:stretch>
          </p:blipFill>
          <p:spPr>
            <a:xfrm>
              <a:off x="7476270" y="2104555"/>
              <a:ext cx="694731" cy="262130"/>
            </a:xfrm>
            <a:prstGeom prst="rect">
              <a:avLst/>
            </a:prstGeom>
          </p:spPr>
        </p:pic>
        <p:sp>
          <p:nvSpPr>
            <p:cNvPr id="117" name="TextBox 116"/>
            <p:cNvSpPr txBox="1"/>
            <p:nvPr/>
          </p:nvSpPr>
          <p:spPr>
            <a:xfrm>
              <a:off x="7537017" y="2340277"/>
              <a:ext cx="573235" cy="225703"/>
            </a:xfrm>
            <a:prstGeom prst="rect">
              <a:avLst/>
            </a:prstGeom>
            <a:noFill/>
          </p:spPr>
          <p:txBody>
            <a:bodyPr wrap="none" rtlCol="0">
              <a:spAutoFit/>
            </a:bodyPr>
            <a:lstStyle/>
            <a:p>
              <a:pPr algn="ctr">
                <a:lnSpc>
                  <a:spcPts val="600"/>
                </a:lnSpc>
              </a:pPr>
              <a:r>
                <a:rPr lang="en-US" sz="600">
                  <a:solidFill>
                    <a:schemeClr val="bg1"/>
                  </a:solidFill>
                </a:rPr>
                <a:t>Terrain</a:t>
              </a:r>
            </a:p>
          </p:txBody>
        </p:sp>
      </p:grpSp>
      <p:grpSp>
        <p:nvGrpSpPr>
          <p:cNvPr id="144" name="Group 143"/>
          <p:cNvGrpSpPr/>
          <p:nvPr/>
        </p:nvGrpSpPr>
        <p:grpSpPr>
          <a:xfrm>
            <a:off x="4690417" y="5003889"/>
            <a:ext cx="721672" cy="460494"/>
            <a:chOff x="6253887" y="5100231"/>
            <a:chExt cx="962229" cy="613993"/>
          </a:xfrm>
        </p:grpSpPr>
        <p:pic>
          <p:nvPicPr>
            <p:cNvPr id="111" name="Picture 110"/>
            <p:cNvPicPr>
              <a:picLocks noChangeAspect="1"/>
            </p:cNvPicPr>
            <p:nvPr/>
          </p:nvPicPr>
          <p:blipFill rotWithShape="1">
            <a:blip r:embed="rId7"/>
            <a:srcRect b="6838"/>
            <a:stretch/>
          </p:blipFill>
          <p:spPr>
            <a:xfrm>
              <a:off x="6547818" y="5100231"/>
              <a:ext cx="374368" cy="396600"/>
            </a:xfrm>
            <a:prstGeom prst="rect">
              <a:avLst/>
            </a:prstGeom>
          </p:spPr>
        </p:pic>
        <p:sp>
          <p:nvSpPr>
            <p:cNvPr id="118" name="TextBox 117"/>
            <p:cNvSpPr txBox="1"/>
            <p:nvPr/>
          </p:nvSpPr>
          <p:spPr>
            <a:xfrm>
              <a:off x="6253887" y="5488521"/>
              <a:ext cx="962229" cy="225703"/>
            </a:xfrm>
            <a:prstGeom prst="rect">
              <a:avLst/>
            </a:prstGeom>
            <a:noFill/>
          </p:spPr>
          <p:txBody>
            <a:bodyPr wrap="none" rtlCol="0">
              <a:spAutoFit/>
            </a:bodyPr>
            <a:lstStyle/>
            <a:p>
              <a:pPr algn="ctr">
                <a:lnSpc>
                  <a:spcPts val="600"/>
                </a:lnSpc>
              </a:pPr>
              <a:r>
                <a:rPr lang="en-US" sz="600">
                  <a:solidFill>
                    <a:schemeClr val="bg1"/>
                  </a:solidFill>
                </a:rPr>
                <a:t>Destination Info</a:t>
              </a:r>
            </a:p>
          </p:txBody>
        </p:sp>
      </p:grpSp>
      <p:grpSp>
        <p:nvGrpSpPr>
          <p:cNvPr id="35" name="Group 34"/>
          <p:cNvGrpSpPr/>
          <p:nvPr/>
        </p:nvGrpSpPr>
        <p:grpSpPr>
          <a:xfrm>
            <a:off x="6345487" y="4361033"/>
            <a:ext cx="561372" cy="450671"/>
            <a:chOff x="8460650" y="4243080"/>
            <a:chExt cx="748496" cy="600894"/>
          </a:xfrm>
        </p:grpSpPr>
        <p:pic>
          <p:nvPicPr>
            <p:cNvPr id="95" name="Picture 94"/>
            <p:cNvPicPr>
              <a:picLocks noChangeAspect="1"/>
            </p:cNvPicPr>
            <p:nvPr/>
          </p:nvPicPr>
          <p:blipFill>
            <a:blip r:embed="rId8"/>
            <a:stretch>
              <a:fillRect/>
            </a:stretch>
          </p:blipFill>
          <p:spPr>
            <a:xfrm>
              <a:off x="8773582" y="4243080"/>
              <a:ext cx="122630" cy="389326"/>
            </a:xfrm>
            <a:prstGeom prst="rect">
              <a:avLst/>
            </a:prstGeom>
          </p:spPr>
        </p:pic>
        <p:sp>
          <p:nvSpPr>
            <p:cNvPr id="119" name="TextBox 118"/>
            <p:cNvSpPr txBox="1"/>
            <p:nvPr/>
          </p:nvSpPr>
          <p:spPr>
            <a:xfrm>
              <a:off x="8460650" y="4618271"/>
              <a:ext cx="748496" cy="225703"/>
            </a:xfrm>
            <a:prstGeom prst="rect">
              <a:avLst/>
            </a:prstGeom>
            <a:noFill/>
          </p:spPr>
          <p:txBody>
            <a:bodyPr wrap="none" rtlCol="0">
              <a:spAutoFit/>
            </a:bodyPr>
            <a:lstStyle/>
            <a:p>
              <a:pPr algn="ctr">
                <a:lnSpc>
                  <a:spcPts val="600"/>
                </a:lnSpc>
              </a:pPr>
              <a:r>
                <a:rPr lang="en-US" sz="600">
                  <a:solidFill>
                    <a:schemeClr val="bg1"/>
                  </a:solidFill>
                </a:rPr>
                <a:t>Airport Info</a:t>
              </a:r>
            </a:p>
          </p:txBody>
        </p:sp>
      </p:grpSp>
      <p:grpSp>
        <p:nvGrpSpPr>
          <p:cNvPr id="37" name="Group 36"/>
          <p:cNvGrpSpPr/>
          <p:nvPr/>
        </p:nvGrpSpPr>
        <p:grpSpPr>
          <a:xfrm>
            <a:off x="5490061" y="5035059"/>
            <a:ext cx="755336" cy="429324"/>
            <a:chOff x="7320079" y="5141791"/>
            <a:chExt cx="1007115" cy="572433"/>
          </a:xfrm>
        </p:grpSpPr>
        <p:pic>
          <p:nvPicPr>
            <p:cNvPr id="96" name="Picture 95"/>
            <p:cNvPicPr>
              <a:picLocks noChangeAspect="1"/>
            </p:cNvPicPr>
            <p:nvPr/>
          </p:nvPicPr>
          <p:blipFill>
            <a:blip r:embed="rId9"/>
            <a:stretch>
              <a:fillRect/>
            </a:stretch>
          </p:blipFill>
          <p:spPr>
            <a:xfrm>
              <a:off x="7627449" y="5141791"/>
              <a:ext cx="392372" cy="355040"/>
            </a:xfrm>
            <a:prstGeom prst="rect">
              <a:avLst/>
            </a:prstGeom>
          </p:spPr>
        </p:pic>
        <p:sp>
          <p:nvSpPr>
            <p:cNvPr id="120" name="TextBox 119"/>
            <p:cNvSpPr txBox="1"/>
            <p:nvPr/>
          </p:nvSpPr>
          <p:spPr>
            <a:xfrm>
              <a:off x="7320079" y="5488521"/>
              <a:ext cx="1007115" cy="225703"/>
            </a:xfrm>
            <a:prstGeom prst="rect">
              <a:avLst/>
            </a:prstGeom>
            <a:noFill/>
          </p:spPr>
          <p:txBody>
            <a:bodyPr wrap="none" rtlCol="0">
              <a:spAutoFit/>
            </a:bodyPr>
            <a:lstStyle/>
            <a:p>
              <a:pPr algn="ctr">
                <a:lnSpc>
                  <a:spcPts val="600"/>
                </a:lnSpc>
              </a:pPr>
              <a:r>
                <a:rPr lang="en-US" sz="600">
                  <a:solidFill>
                    <a:schemeClr val="bg1"/>
                  </a:solidFill>
                </a:rPr>
                <a:t>Weather Notices</a:t>
              </a:r>
            </a:p>
          </p:txBody>
        </p:sp>
      </p:grpSp>
      <p:grpSp>
        <p:nvGrpSpPr>
          <p:cNvPr id="36" name="Group 35"/>
          <p:cNvGrpSpPr/>
          <p:nvPr/>
        </p:nvGrpSpPr>
        <p:grpSpPr>
          <a:xfrm>
            <a:off x="6346290" y="5032143"/>
            <a:ext cx="559769" cy="432249"/>
            <a:chOff x="8461717" y="5137893"/>
            <a:chExt cx="746358" cy="576331"/>
          </a:xfrm>
        </p:grpSpPr>
        <p:pic>
          <p:nvPicPr>
            <p:cNvPr id="112" name="Picture 111"/>
            <p:cNvPicPr>
              <a:picLocks noChangeAspect="1"/>
            </p:cNvPicPr>
            <p:nvPr/>
          </p:nvPicPr>
          <p:blipFill>
            <a:blip r:embed="rId10"/>
            <a:stretch>
              <a:fillRect/>
            </a:stretch>
          </p:blipFill>
          <p:spPr>
            <a:xfrm>
              <a:off x="8702314" y="5137893"/>
              <a:ext cx="265166" cy="358938"/>
            </a:xfrm>
            <a:prstGeom prst="rect">
              <a:avLst/>
            </a:prstGeom>
          </p:spPr>
        </p:pic>
        <p:sp>
          <p:nvSpPr>
            <p:cNvPr id="121" name="TextBox 120"/>
            <p:cNvSpPr txBox="1"/>
            <p:nvPr/>
          </p:nvSpPr>
          <p:spPr>
            <a:xfrm>
              <a:off x="8461717" y="5488521"/>
              <a:ext cx="746358" cy="225703"/>
            </a:xfrm>
            <a:prstGeom prst="rect">
              <a:avLst/>
            </a:prstGeom>
            <a:noFill/>
          </p:spPr>
          <p:txBody>
            <a:bodyPr wrap="none" rtlCol="0">
              <a:spAutoFit/>
            </a:bodyPr>
            <a:lstStyle/>
            <a:p>
              <a:pPr algn="ctr">
                <a:lnSpc>
                  <a:spcPts val="600"/>
                </a:lnSpc>
              </a:pPr>
              <a:r>
                <a:rPr lang="en-US" sz="600">
                  <a:solidFill>
                    <a:schemeClr val="bg1"/>
                  </a:solidFill>
                </a:rPr>
                <a:t>Reminders</a:t>
              </a:r>
            </a:p>
          </p:txBody>
        </p:sp>
      </p:grpSp>
      <p:grpSp>
        <p:nvGrpSpPr>
          <p:cNvPr id="30" name="Group 29"/>
          <p:cNvGrpSpPr/>
          <p:nvPr/>
        </p:nvGrpSpPr>
        <p:grpSpPr>
          <a:xfrm>
            <a:off x="4782586" y="2672387"/>
            <a:ext cx="537328" cy="430815"/>
            <a:chOff x="6376783" y="1991559"/>
            <a:chExt cx="716438" cy="574421"/>
          </a:xfrm>
        </p:grpSpPr>
        <p:pic>
          <p:nvPicPr>
            <p:cNvPr id="110" name="Picture 109"/>
            <p:cNvPicPr>
              <a:picLocks noChangeAspect="1"/>
            </p:cNvPicPr>
            <p:nvPr/>
          </p:nvPicPr>
          <p:blipFill>
            <a:blip r:embed="rId11"/>
            <a:stretch>
              <a:fillRect/>
            </a:stretch>
          </p:blipFill>
          <p:spPr>
            <a:xfrm>
              <a:off x="6609217" y="1991559"/>
              <a:ext cx="251570" cy="358836"/>
            </a:xfrm>
            <a:prstGeom prst="rect">
              <a:avLst/>
            </a:prstGeom>
          </p:spPr>
        </p:pic>
        <p:sp>
          <p:nvSpPr>
            <p:cNvPr id="122" name="TextBox 121"/>
            <p:cNvSpPr txBox="1"/>
            <p:nvPr/>
          </p:nvSpPr>
          <p:spPr>
            <a:xfrm>
              <a:off x="6376783" y="2340277"/>
              <a:ext cx="716438" cy="225703"/>
            </a:xfrm>
            <a:prstGeom prst="rect">
              <a:avLst/>
            </a:prstGeom>
            <a:noFill/>
          </p:spPr>
          <p:txBody>
            <a:bodyPr wrap="none" rtlCol="0">
              <a:spAutoFit/>
            </a:bodyPr>
            <a:lstStyle/>
            <a:p>
              <a:pPr algn="ctr">
                <a:lnSpc>
                  <a:spcPts val="600"/>
                </a:lnSpc>
              </a:pPr>
              <a:r>
                <a:rPr lang="en-US" sz="600">
                  <a:solidFill>
                    <a:schemeClr val="bg1"/>
                  </a:solidFill>
                </a:rPr>
                <a:t>Checklists</a:t>
              </a:r>
            </a:p>
          </p:txBody>
        </p:sp>
      </p:grpSp>
      <p:grpSp>
        <p:nvGrpSpPr>
          <p:cNvPr id="33" name="Group 32"/>
          <p:cNvGrpSpPr/>
          <p:nvPr/>
        </p:nvGrpSpPr>
        <p:grpSpPr>
          <a:xfrm>
            <a:off x="6401590" y="3321750"/>
            <a:ext cx="449162" cy="589563"/>
            <a:chOff x="8535456" y="2857372"/>
            <a:chExt cx="598882" cy="786083"/>
          </a:xfrm>
        </p:grpSpPr>
        <p:sp>
          <p:nvSpPr>
            <p:cNvPr id="108" name="Rounded Rectangle 107"/>
            <p:cNvSpPr/>
            <p:nvPr/>
          </p:nvSpPr>
          <p:spPr>
            <a:xfrm>
              <a:off x="8703090" y="2857372"/>
              <a:ext cx="263615" cy="56934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9" name="Straight Connector 108"/>
            <p:cNvCxnSpPr/>
            <p:nvPr/>
          </p:nvCxnSpPr>
          <p:spPr>
            <a:xfrm>
              <a:off x="8834897" y="29266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8535456" y="3397234"/>
              <a:ext cx="598882" cy="246221"/>
            </a:xfrm>
            <a:prstGeom prst="rect">
              <a:avLst/>
            </a:prstGeom>
            <a:noFill/>
          </p:spPr>
          <p:txBody>
            <a:bodyPr wrap="none" rtlCol="0">
              <a:spAutoFit/>
            </a:bodyPr>
            <a:lstStyle/>
            <a:p>
              <a:pPr algn="ctr"/>
              <a:r>
                <a:rPr lang="en-US" sz="600">
                  <a:solidFill>
                    <a:schemeClr val="bg1"/>
                  </a:solidFill>
                </a:rPr>
                <a:t>Holding</a:t>
              </a:r>
            </a:p>
          </p:txBody>
        </p:sp>
        <p:sp>
          <p:nvSpPr>
            <p:cNvPr id="123" name="Isosceles Triangle 122"/>
            <p:cNvSpPr/>
            <p:nvPr/>
          </p:nvSpPr>
          <p:spPr>
            <a:xfrm>
              <a:off x="8659131" y="3004930"/>
              <a:ext cx="91440" cy="91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Freeform 4"/>
          <p:cNvSpPr/>
          <p:nvPr/>
        </p:nvSpPr>
        <p:spPr>
          <a:xfrm>
            <a:off x="4856584" y="3088162"/>
            <a:ext cx="1059691" cy="809764"/>
          </a:xfrm>
          <a:custGeom>
            <a:avLst/>
            <a:gdLst>
              <a:gd name="connsiteX0" fmla="*/ 159953 w 1412921"/>
              <a:gd name="connsiteY0" fmla="*/ 255926 h 1079685"/>
              <a:gd name="connsiteX1" fmla="*/ 61315 w 1412921"/>
              <a:gd name="connsiteY1" fmla="*/ 399884 h 1079685"/>
              <a:gd name="connsiteX2" fmla="*/ 7998 w 1412921"/>
              <a:gd name="connsiteY2" fmla="*/ 551839 h 1079685"/>
              <a:gd name="connsiteX3" fmla="*/ 0 w 1412921"/>
              <a:gd name="connsiteY3" fmla="*/ 751781 h 1079685"/>
              <a:gd name="connsiteX4" fmla="*/ 34656 w 1412921"/>
              <a:gd name="connsiteY4" fmla="*/ 919732 h 1079685"/>
              <a:gd name="connsiteX5" fmla="*/ 98638 w 1412921"/>
              <a:gd name="connsiteY5" fmla="*/ 1042363 h 1079685"/>
              <a:gd name="connsiteX6" fmla="*/ 197276 w 1412921"/>
              <a:gd name="connsiteY6" fmla="*/ 1077019 h 1079685"/>
              <a:gd name="connsiteX7" fmla="*/ 274586 w 1412921"/>
              <a:gd name="connsiteY7" fmla="*/ 1079685 h 1079685"/>
              <a:gd name="connsiteX8" fmla="*/ 298579 w 1412921"/>
              <a:gd name="connsiteY8" fmla="*/ 1053026 h 1079685"/>
              <a:gd name="connsiteX9" fmla="*/ 343900 w 1412921"/>
              <a:gd name="connsiteY9" fmla="*/ 1042363 h 1079685"/>
              <a:gd name="connsiteX10" fmla="*/ 375890 w 1412921"/>
              <a:gd name="connsiteY10" fmla="*/ 1018370 h 1079685"/>
              <a:gd name="connsiteX11" fmla="*/ 482526 w 1412921"/>
              <a:gd name="connsiteY11" fmla="*/ 1018370 h 1079685"/>
              <a:gd name="connsiteX12" fmla="*/ 615820 w 1412921"/>
              <a:gd name="connsiteY12" fmla="*/ 994377 h 1079685"/>
              <a:gd name="connsiteX13" fmla="*/ 786437 w 1412921"/>
              <a:gd name="connsiteY13" fmla="*/ 981047 h 1079685"/>
              <a:gd name="connsiteX14" fmla="*/ 949056 w 1412921"/>
              <a:gd name="connsiteY14" fmla="*/ 927730 h 1079685"/>
              <a:gd name="connsiteX15" fmla="*/ 1026367 w 1412921"/>
              <a:gd name="connsiteY15" fmla="*/ 858417 h 1079685"/>
              <a:gd name="connsiteX16" fmla="*/ 1058358 w 1412921"/>
              <a:gd name="connsiteY16" fmla="*/ 765110 h 1079685"/>
              <a:gd name="connsiteX17" fmla="*/ 1186321 w 1412921"/>
              <a:gd name="connsiteY17" fmla="*/ 735786 h 1079685"/>
              <a:gd name="connsiteX18" fmla="*/ 1324947 w 1412921"/>
              <a:gd name="connsiteY18" fmla="*/ 653143 h 1079685"/>
              <a:gd name="connsiteX19" fmla="*/ 1412921 w 1412921"/>
              <a:gd name="connsiteY19" fmla="*/ 490524 h 1079685"/>
              <a:gd name="connsiteX20" fmla="*/ 1351606 w 1412921"/>
              <a:gd name="connsiteY20" fmla="*/ 301246 h 1079685"/>
              <a:gd name="connsiteX21" fmla="*/ 1215645 w 1412921"/>
              <a:gd name="connsiteY21" fmla="*/ 159954 h 1079685"/>
              <a:gd name="connsiteX22" fmla="*/ 1029033 w 1412921"/>
              <a:gd name="connsiteY22" fmla="*/ 53318 h 1079685"/>
              <a:gd name="connsiteX23" fmla="*/ 839755 w 1412921"/>
              <a:gd name="connsiteY23" fmla="*/ 0 h 1079685"/>
              <a:gd name="connsiteX24" fmla="*/ 581164 w 1412921"/>
              <a:gd name="connsiteY24" fmla="*/ 18661 h 1079685"/>
              <a:gd name="connsiteX25" fmla="*/ 346565 w 1412921"/>
              <a:gd name="connsiteY25" fmla="*/ 95972 h 1079685"/>
              <a:gd name="connsiteX26" fmla="*/ 218603 w 1412921"/>
              <a:gd name="connsiteY26" fmla="*/ 191944 h 1079685"/>
              <a:gd name="connsiteX27" fmla="*/ 159953 w 1412921"/>
              <a:gd name="connsiteY27" fmla="*/ 255926 h 107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2921" h="1079685">
                <a:moveTo>
                  <a:pt x="159953" y="255926"/>
                </a:moveTo>
                <a:lnTo>
                  <a:pt x="61315" y="399884"/>
                </a:lnTo>
                <a:lnTo>
                  <a:pt x="7998" y="551839"/>
                </a:lnTo>
                <a:lnTo>
                  <a:pt x="0" y="751781"/>
                </a:lnTo>
                <a:lnTo>
                  <a:pt x="34656" y="919732"/>
                </a:lnTo>
                <a:lnTo>
                  <a:pt x="98638" y="1042363"/>
                </a:lnTo>
                <a:lnTo>
                  <a:pt x="197276" y="1077019"/>
                </a:lnTo>
                <a:lnTo>
                  <a:pt x="274586" y="1079685"/>
                </a:lnTo>
                <a:lnTo>
                  <a:pt x="298579" y="1053026"/>
                </a:lnTo>
                <a:lnTo>
                  <a:pt x="343900" y="1042363"/>
                </a:lnTo>
                <a:lnTo>
                  <a:pt x="375890" y="1018370"/>
                </a:lnTo>
                <a:lnTo>
                  <a:pt x="482526" y="1018370"/>
                </a:lnTo>
                <a:lnTo>
                  <a:pt x="615820" y="994377"/>
                </a:lnTo>
                <a:lnTo>
                  <a:pt x="786437" y="981047"/>
                </a:lnTo>
                <a:lnTo>
                  <a:pt x="949056" y="927730"/>
                </a:lnTo>
                <a:lnTo>
                  <a:pt x="1026367" y="858417"/>
                </a:lnTo>
                <a:lnTo>
                  <a:pt x="1058358" y="765110"/>
                </a:lnTo>
                <a:lnTo>
                  <a:pt x="1186321" y="735786"/>
                </a:lnTo>
                <a:lnTo>
                  <a:pt x="1324947" y="653143"/>
                </a:lnTo>
                <a:lnTo>
                  <a:pt x="1412921" y="490524"/>
                </a:lnTo>
                <a:lnTo>
                  <a:pt x="1351606" y="301246"/>
                </a:lnTo>
                <a:lnTo>
                  <a:pt x="1215645" y="159954"/>
                </a:lnTo>
                <a:lnTo>
                  <a:pt x="1029033" y="53318"/>
                </a:lnTo>
                <a:lnTo>
                  <a:pt x="839755" y="0"/>
                </a:lnTo>
                <a:lnTo>
                  <a:pt x="581164" y="18661"/>
                </a:lnTo>
                <a:lnTo>
                  <a:pt x="346565" y="95972"/>
                </a:lnTo>
                <a:lnTo>
                  <a:pt x="218603" y="191944"/>
                </a:lnTo>
                <a:lnTo>
                  <a:pt x="159953" y="255926"/>
                </a:lnTo>
                <a:close/>
              </a:path>
            </a:pathLst>
          </a:custGeom>
          <a:solidFill>
            <a:srgbClr val="000000">
              <a:alpha val="6980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5" name="TextBox 144"/>
          <p:cNvSpPr txBox="1"/>
          <p:nvPr/>
        </p:nvSpPr>
        <p:spPr>
          <a:xfrm>
            <a:off x="8043621" y="4851154"/>
            <a:ext cx="559769" cy="300082"/>
          </a:xfrm>
          <a:prstGeom prst="rect">
            <a:avLst/>
          </a:prstGeom>
          <a:noFill/>
        </p:spPr>
        <p:txBody>
          <a:bodyPr wrap="none" rtlCol="0">
            <a:spAutoFit/>
          </a:bodyPr>
          <a:lstStyle/>
          <a:p>
            <a:pPr>
              <a:spcAft>
                <a:spcPts val="450"/>
              </a:spcAft>
            </a:pPr>
            <a:r>
              <a:rPr lang="en-US" sz="1350" b="1">
                <a:ea typeface="Verdana" pitchFamily="34" charset="0"/>
                <a:cs typeface="Verdana" pitchFamily="34" charset="0"/>
              </a:rPr>
              <a:t>Pilot</a:t>
            </a:r>
          </a:p>
        </p:txBody>
      </p:sp>
      <p:sp>
        <p:nvSpPr>
          <p:cNvPr id="40" name="TextBox 39"/>
          <p:cNvSpPr txBox="1"/>
          <p:nvPr/>
        </p:nvSpPr>
        <p:spPr>
          <a:xfrm>
            <a:off x="622874" y="2889918"/>
            <a:ext cx="247856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Safety Features</a:t>
            </a:r>
          </a:p>
        </p:txBody>
      </p:sp>
      <p:sp>
        <p:nvSpPr>
          <p:cNvPr id="43" name="TextBox 42"/>
          <p:cNvSpPr txBox="1"/>
          <p:nvPr/>
        </p:nvSpPr>
        <p:spPr>
          <a:xfrm>
            <a:off x="622873" y="1843002"/>
            <a:ext cx="304583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Cognitive Assistant</a:t>
            </a:r>
          </a:p>
        </p:txBody>
      </p:sp>
    </p:spTree>
    <p:extLst>
      <p:ext uri="{BB962C8B-B14F-4D97-AF65-F5344CB8AC3E}">
        <p14:creationId xmlns:p14="http://schemas.microsoft.com/office/powerpoint/2010/main" val="27909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8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a:t>How Does Digital Copilot Work?</a:t>
            </a:r>
            <a:endParaRPr lang="en-US" sz="3000" dirty="0"/>
          </a:p>
        </p:txBody>
      </p:sp>
      <p:pic>
        <p:nvPicPr>
          <p:cNvPr id="91" name="Picture 90"/>
          <p:cNvPicPr>
            <a:picLocks noChangeAspect="1"/>
          </p:cNvPicPr>
          <p:nvPr/>
        </p:nvPicPr>
        <p:blipFill>
          <a:blip r:embed="rId3"/>
          <a:stretch>
            <a:fillRect/>
          </a:stretch>
        </p:blipFill>
        <p:spPr>
          <a:xfrm>
            <a:off x="4531965" y="2397772"/>
            <a:ext cx="2493987" cy="3342209"/>
          </a:xfrm>
          <a:prstGeom prst="rect">
            <a:avLst/>
          </a:prstGeom>
        </p:spPr>
      </p:pic>
      <p:pic>
        <p:nvPicPr>
          <p:cNvPr id="95" name="Picture 94"/>
          <p:cNvPicPr>
            <a:picLocks noChangeAspect="1"/>
          </p:cNvPicPr>
          <p:nvPr/>
        </p:nvPicPr>
        <p:blipFill>
          <a:blip r:embed="rId4"/>
          <a:stretch>
            <a:fillRect/>
          </a:stretch>
        </p:blipFill>
        <p:spPr>
          <a:xfrm>
            <a:off x="7729428" y="3701700"/>
            <a:ext cx="1109773" cy="1149455"/>
          </a:xfrm>
          <a:prstGeom prst="rect">
            <a:avLst/>
          </a:prstGeom>
        </p:spPr>
      </p:pic>
      <p:pic>
        <p:nvPicPr>
          <p:cNvPr id="98" name="Picture 97"/>
          <p:cNvPicPr>
            <a:picLocks noChangeAspect="1"/>
          </p:cNvPicPr>
          <p:nvPr/>
        </p:nvPicPr>
        <p:blipFill>
          <a:blip r:embed="rId5"/>
          <a:stretch>
            <a:fillRect/>
          </a:stretch>
        </p:blipFill>
        <p:spPr>
          <a:xfrm>
            <a:off x="6580186" y="4361029"/>
            <a:ext cx="91973" cy="291995"/>
          </a:xfrm>
          <a:prstGeom prst="rect">
            <a:avLst/>
          </a:prstGeom>
        </p:spPr>
      </p:pic>
      <p:pic>
        <p:nvPicPr>
          <p:cNvPr id="99" name="Picture 98"/>
          <p:cNvPicPr>
            <a:picLocks noChangeAspect="1"/>
          </p:cNvPicPr>
          <p:nvPr/>
        </p:nvPicPr>
        <p:blipFill>
          <a:blip r:embed="rId6"/>
          <a:stretch>
            <a:fillRect/>
          </a:stretch>
        </p:blipFill>
        <p:spPr>
          <a:xfrm>
            <a:off x="5720587" y="5035062"/>
            <a:ext cx="294279" cy="266280"/>
          </a:xfrm>
          <a:prstGeom prst="rect">
            <a:avLst/>
          </a:prstGeom>
        </p:spPr>
      </p:pic>
      <p:sp>
        <p:nvSpPr>
          <p:cNvPr id="111" name="Rounded Rectangle 110"/>
          <p:cNvSpPr/>
          <p:nvPr/>
        </p:nvSpPr>
        <p:spPr>
          <a:xfrm>
            <a:off x="6527318" y="3321748"/>
            <a:ext cx="197711" cy="42700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2" name="Straight Connector 111"/>
          <p:cNvCxnSpPr/>
          <p:nvPr/>
        </p:nvCxnSpPr>
        <p:spPr>
          <a:xfrm>
            <a:off x="6626173" y="337373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nvPicPr>
        <p:blipFill>
          <a:blip r:embed="rId7"/>
          <a:stretch>
            <a:fillRect/>
          </a:stretch>
        </p:blipFill>
        <p:spPr>
          <a:xfrm>
            <a:off x="4956913" y="2672388"/>
            <a:ext cx="188678" cy="269127"/>
          </a:xfrm>
          <a:prstGeom prst="rect">
            <a:avLst/>
          </a:prstGeom>
        </p:spPr>
      </p:pic>
      <p:pic>
        <p:nvPicPr>
          <p:cNvPr id="114" name="Picture 113"/>
          <p:cNvPicPr>
            <a:picLocks noChangeAspect="1"/>
          </p:cNvPicPr>
          <p:nvPr/>
        </p:nvPicPr>
        <p:blipFill rotWithShape="1">
          <a:blip r:embed="rId8"/>
          <a:srcRect b="6838"/>
          <a:stretch/>
        </p:blipFill>
        <p:spPr>
          <a:xfrm>
            <a:off x="4910864" y="5003892"/>
            <a:ext cx="280776" cy="297450"/>
          </a:xfrm>
          <a:prstGeom prst="rect">
            <a:avLst/>
          </a:prstGeom>
        </p:spPr>
      </p:pic>
      <p:pic>
        <p:nvPicPr>
          <p:cNvPr id="115" name="Picture 114"/>
          <p:cNvPicPr>
            <a:picLocks noChangeAspect="1"/>
          </p:cNvPicPr>
          <p:nvPr/>
        </p:nvPicPr>
        <p:blipFill>
          <a:blip r:embed="rId9"/>
          <a:stretch>
            <a:fillRect/>
          </a:stretch>
        </p:blipFill>
        <p:spPr>
          <a:xfrm>
            <a:off x="6526735" y="5032138"/>
            <a:ext cx="198875" cy="269204"/>
          </a:xfrm>
          <a:prstGeom prst="rect">
            <a:avLst/>
          </a:prstGeom>
        </p:spPr>
      </p:pic>
      <p:pic>
        <p:nvPicPr>
          <p:cNvPr id="116" name="Picture 115"/>
          <p:cNvPicPr>
            <a:picLocks noChangeAspect="1"/>
          </p:cNvPicPr>
          <p:nvPr/>
        </p:nvPicPr>
        <p:blipFill>
          <a:blip r:embed="rId10"/>
          <a:stretch>
            <a:fillRect/>
          </a:stretch>
        </p:blipFill>
        <p:spPr>
          <a:xfrm>
            <a:off x="6463540" y="2759928"/>
            <a:ext cx="325266" cy="163587"/>
          </a:xfrm>
          <a:prstGeom prst="rect">
            <a:avLst/>
          </a:prstGeom>
        </p:spPr>
      </p:pic>
      <p:pic>
        <p:nvPicPr>
          <p:cNvPr id="117" name="Picture 116"/>
          <p:cNvPicPr>
            <a:picLocks noChangeAspect="1"/>
          </p:cNvPicPr>
          <p:nvPr/>
        </p:nvPicPr>
        <p:blipFill>
          <a:blip r:embed="rId11"/>
          <a:stretch>
            <a:fillRect/>
          </a:stretch>
        </p:blipFill>
        <p:spPr>
          <a:xfrm>
            <a:off x="5607203" y="2757135"/>
            <a:ext cx="521048" cy="196598"/>
          </a:xfrm>
          <a:prstGeom prst="rect">
            <a:avLst/>
          </a:prstGeom>
        </p:spPr>
      </p:pic>
      <p:sp>
        <p:nvSpPr>
          <p:cNvPr id="118" name="TextBox 117"/>
          <p:cNvSpPr txBox="1"/>
          <p:nvPr/>
        </p:nvSpPr>
        <p:spPr>
          <a:xfrm>
            <a:off x="6401592" y="3726645"/>
            <a:ext cx="449162" cy="184666"/>
          </a:xfrm>
          <a:prstGeom prst="rect">
            <a:avLst/>
          </a:prstGeom>
          <a:noFill/>
        </p:spPr>
        <p:txBody>
          <a:bodyPr wrap="none" rtlCol="0">
            <a:spAutoFit/>
          </a:bodyPr>
          <a:lstStyle/>
          <a:p>
            <a:pPr algn="ctr"/>
            <a:r>
              <a:rPr lang="en-US" sz="600">
                <a:solidFill>
                  <a:schemeClr val="bg1"/>
                </a:solidFill>
              </a:rPr>
              <a:t>Holding</a:t>
            </a:r>
          </a:p>
        </p:txBody>
      </p:sp>
      <p:sp>
        <p:nvSpPr>
          <p:cNvPr id="119" name="TextBox 118"/>
          <p:cNvSpPr txBox="1"/>
          <p:nvPr/>
        </p:nvSpPr>
        <p:spPr>
          <a:xfrm>
            <a:off x="6301404" y="2933927"/>
            <a:ext cx="649538" cy="246221"/>
          </a:xfrm>
          <a:prstGeom prst="rect">
            <a:avLst/>
          </a:prstGeom>
          <a:noFill/>
        </p:spPr>
        <p:txBody>
          <a:bodyPr wrap="none" rtlCol="0">
            <a:spAutoFit/>
          </a:bodyPr>
          <a:lstStyle/>
          <a:p>
            <a:pPr algn="ctr">
              <a:lnSpc>
                <a:spcPts val="600"/>
              </a:lnSpc>
            </a:pPr>
            <a:r>
              <a:rPr lang="en-US" sz="600">
                <a:solidFill>
                  <a:schemeClr val="bg1"/>
                </a:solidFill>
              </a:rPr>
              <a:t>Conformance</a:t>
            </a:r>
          </a:p>
          <a:p>
            <a:pPr algn="ctr">
              <a:lnSpc>
                <a:spcPts val="600"/>
              </a:lnSpc>
            </a:pPr>
            <a:r>
              <a:rPr lang="en-US" sz="600">
                <a:solidFill>
                  <a:schemeClr val="bg1"/>
                </a:solidFill>
              </a:rPr>
              <a:t>Monitoring</a:t>
            </a:r>
          </a:p>
        </p:txBody>
      </p:sp>
      <p:sp>
        <p:nvSpPr>
          <p:cNvPr id="120" name="TextBox 119"/>
          <p:cNvSpPr txBox="1"/>
          <p:nvPr/>
        </p:nvSpPr>
        <p:spPr>
          <a:xfrm>
            <a:off x="5652764" y="2933927"/>
            <a:ext cx="429926" cy="169277"/>
          </a:xfrm>
          <a:prstGeom prst="rect">
            <a:avLst/>
          </a:prstGeom>
          <a:noFill/>
        </p:spPr>
        <p:txBody>
          <a:bodyPr wrap="none" rtlCol="0">
            <a:spAutoFit/>
          </a:bodyPr>
          <a:lstStyle/>
          <a:p>
            <a:pPr algn="ctr">
              <a:lnSpc>
                <a:spcPts val="600"/>
              </a:lnSpc>
            </a:pPr>
            <a:r>
              <a:rPr lang="en-US" sz="600">
                <a:solidFill>
                  <a:schemeClr val="bg1"/>
                </a:solidFill>
              </a:rPr>
              <a:t>Terrain</a:t>
            </a:r>
          </a:p>
        </p:txBody>
      </p:sp>
      <p:sp>
        <p:nvSpPr>
          <p:cNvPr id="121" name="TextBox 120"/>
          <p:cNvSpPr txBox="1"/>
          <p:nvPr/>
        </p:nvSpPr>
        <p:spPr>
          <a:xfrm>
            <a:off x="4690416" y="5295110"/>
            <a:ext cx="721672" cy="169277"/>
          </a:xfrm>
          <a:prstGeom prst="rect">
            <a:avLst/>
          </a:prstGeom>
          <a:noFill/>
        </p:spPr>
        <p:txBody>
          <a:bodyPr wrap="none" rtlCol="0">
            <a:spAutoFit/>
          </a:bodyPr>
          <a:lstStyle/>
          <a:p>
            <a:pPr algn="ctr">
              <a:lnSpc>
                <a:spcPts val="600"/>
              </a:lnSpc>
            </a:pPr>
            <a:r>
              <a:rPr lang="en-US" sz="600">
                <a:solidFill>
                  <a:schemeClr val="bg1"/>
                </a:solidFill>
              </a:rPr>
              <a:t>Destination Info</a:t>
            </a:r>
          </a:p>
        </p:txBody>
      </p:sp>
      <p:sp>
        <p:nvSpPr>
          <p:cNvPr id="122" name="TextBox 121"/>
          <p:cNvSpPr txBox="1"/>
          <p:nvPr/>
        </p:nvSpPr>
        <p:spPr>
          <a:xfrm>
            <a:off x="6345487" y="4642422"/>
            <a:ext cx="561372" cy="169277"/>
          </a:xfrm>
          <a:prstGeom prst="rect">
            <a:avLst/>
          </a:prstGeom>
          <a:noFill/>
        </p:spPr>
        <p:txBody>
          <a:bodyPr wrap="none" rtlCol="0">
            <a:spAutoFit/>
          </a:bodyPr>
          <a:lstStyle/>
          <a:p>
            <a:pPr algn="ctr">
              <a:lnSpc>
                <a:spcPts val="600"/>
              </a:lnSpc>
            </a:pPr>
            <a:r>
              <a:rPr lang="en-US" sz="600">
                <a:solidFill>
                  <a:schemeClr val="bg1"/>
                </a:solidFill>
              </a:rPr>
              <a:t>Airport Info</a:t>
            </a:r>
          </a:p>
        </p:txBody>
      </p:sp>
      <p:sp>
        <p:nvSpPr>
          <p:cNvPr id="123" name="TextBox 122"/>
          <p:cNvSpPr txBox="1"/>
          <p:nvPr/>
        </p:nvSpPr>
        <p:spPr>
          <a:xfrm>
            <a:off x="5490060" y="5295110"/>
            <a:ext cx="755336" cy="169277"/>
          </a:xfrm>
          <a:prstGeom prst="rect">
            <a:avLst/>
          </a:prstGeom>
          <a:noFill/>
        </p:spPr>
        <p:txBody>
          <a:bodyPr wrap="none" rtlCol="0">
            <a:spAutoFit/>
          </a:bodyPr>
          <a:lstStyle/>
          <a:p>
            <a:pPr algn="ctr">
              <a:lnSpc>
                <a:spcPts val="600"/>
              </a:lnSpc>
            </a:pPr>
            <a:r>
              <a:rPr lang="en-US" sz="600">
                <a:solidFill>
                  <a:schemeClr val="bg1"/>
                </a:solidFill>
              </a:rPr>
              <a:t>Weather Notices</a:t>
            </a:r>
          </a:p>
        </p:txBody>
      </p:sp>
      <p:sp>
        <p:nvSpPr>
          <p:cNvPr id="124" name="TextBox 123"/>
          <p:cNvSpPr txBox="1"/>
          <p:nvPr/>
        </p:nvSpPr>
        <p:spPr>
          <a:xfrm>
            <a:off x="6346288" y="5295110"/>
            <a:ext cx="559769" cy="169277"/>
          </a:xfrm>
          <a:prstGeom prst="rect">
            <a:avLst/>
          </a:prstGeom>
          <a:noFill/>
        </p:spPr>
        <p:txBody>
          <a:bodyPr wrap="none" rtlCol="0">
            <a:spAutoFit/>
          </a:bodyPr>
          <a:lstStyle/>
          <a:p>
            <a:pPr algn="ctr">
              <a:lnSpc>
                <a:spcPts val="600"/>
              </a:lnSpc>
            </a:pPr>
            <a:r>
              <a:rPr lang="en-US" sz="600">
                <a:solidFill>
                  <a:schemeClr val="bg1"/>
                </a:solidFill>
              </a:rPr>
              <a:t>Reminders</a:t>
            </a:r>
          </a:p>
        </p:txBody>
      </p:sp>
      <p:sp>
        <p:nvSpPr>
          <p:cNvPr id="125" name="TextBox 124"/>
          <p:cNvSpPr txBox="1"/>
          <p:nvPr/>
        </p:nvSpPr>
        <p:spPr>
          <a:xfrm>
            <a:off x="4782588" y="2933927"/>
            <a:ext cx="537328" cy="169277"/>
          </a:xfrm>
          <a:prstGeom prst="rect">
            <a:avLst/>
          </a:prstGeom>
          <a:noFill/>
        </p:spPr>
        <p:txBody>
          <a:bodyPr wrap="none" rtlCol="0">
            <a:spAutoFit/>
          </a:bodyPr>
          <a:lstStyle/>
          <a:p>
            <a:pPr algn="ctr">
              <a:lnSpc>
                <a:spcPts val="600"/>
              </a:lnSpc>
            </a:pPr>
            <a:r>
              <a:rPr lang="en-US" sz="600">
                <a:solidFill>
                  <a:schemeClr val="bg1"/>
                </a:solidFill>
              </a:rPr>
              <a:t>Checklists</a:t>
            </a:r>
          </a:p>
        </p:txBody>
      </p:sp>
      <p:sp>
        <p:nvSpPr>
          <p:cNvPr id="126" name="Isosceles Triangle 125"/>
          <p:cNvSpPr/>
          <p:nvPr/>
        </p:nvSpPr>
        <p:spPr>
          <a:xfrm>
            <a:off x="6494348" y="3432416"/>
            <a:ext cx="68580" cy="685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p:nvGrpSpPr>
        <p:grpSpPr>
          <a:xfrm>
            <a:off x="3609682" y="2923516"/>
            <a:ext cx="908589" cy="2269208"/>
            <a:chOff x="4812909" y="2326395"/>
            <a:chExt cx="1211452" cy="3025611"/>
          </a:xfrm>
        </p:grpSpPr>
        <p:pic>
          <p:nvPicPr>
            <p:cNvPr id="93" name="Picture 92"/>
            <p:cNvPicPr>
              <a:picLocks noChangeAspect="1"/>
            </p:cNvPicPr>
            <p:nvPr/>
          </p:nvPicPr>
          <p:blipFill>
            <a:blip r:embed="rId12"/>
            <a:stretch>
              <a:fillRect/>
            </a:stretch>
          </p:blipFill>
          <p:spPr>
            <a:xfrm>
              <a:off x="4905717" y="4066141"/>
              <a:ext cx="494570" cy="293069"/>
            </a:xfrm>
            <a:prstGeom prst="rect">
              <a:avLst/>
            </a:prstGeom>
          </p:spPr>
        </p:pic>
        <p:pic>
          <p:nvPicPr>
            <p:cNvPr id="94" name="Picture 93"/>
            <p:cNvPicPr>
              <a:picLocks noChangeAspect="1"/>
            </p:cNvPicPr>
            <p:nvPr/>
          </p:nvPicPr>
          <p:blipFill>
            <a:blip r:embed="rId13"/>
            <a:stretch>
              <a:fillRect/>
            </a:stretch>
          </p:blipFill>
          <p:spPr>
            <a:xfrm>
              <a:off x="4972671" y="4787224"/>
              <a:ext cx="359748" cy="390592"/>
            </a:xfrm>
            <a:prstGeom prst="rect">
              <a:avLst/>
            </a:prstGeom>
          </p:spPr>
        </p:pic>
        <p:pic>
          <p:nvPicPr>
            <p:cNvPr id="96" name="Picture 95"/>
            <p:cNvPicPr>
              <a:picLocks noChangeAspect="1"/>
            </p:cNvPicPr>
            <p:nvPr/>
          </p:nvPicPr>
          <p:blipFill>
            <a:blip r:embed="rId14"/>
            <a:stretch>
              <a:fillRect/>
            </a:stretch>
          </p:blipFill>
          <p:spPr>
            <a:xfrm>
              <a:off x="4928827" y="2403982"/>
              <a:ext cx="453810" cy="457200"/>
            </a:xfrm>
            <a:prstGeom prst="rect">
              <a:avLst/>
            </a:prstGeom>
          </p:spPr>
        </p:pic>
        <p:pic>
          <p:nvPicPr>
            <p:cNvPr id="97" name="Picture 96"/>
            <p:cNvPicPr>
              <a:picLocks noChangeAspect="1"/>
            </p:cNvPicPr>
            <p:nvPr/>
          </p:nvPicPr>
          <p:blipFill>
            <a:blip r:embed="rId15"/>
            <a:stretch>
              <a:fillRect/>
            </a:stretch>
          </p:blipFill>
          <p:spPr>
            <a:xfrm>
              <a:off x="4940873" y="3249637"/>
              <a:ext cx="441764" cy="399704"/>
            </a:xfrm>
            <a:prstGeom prst="rect">
              <a:avLst/>
            </a:prstGeom>
          </p:spPr>
        </p:pic>
        <p:cxnSp>
          <p:nvCxnSpPr>
            <p:cNvPr id="127" name="Straight Arrow Connector 126"/>
            <p:cNvCxnSpPr/>
            <p:nvPr/>
          </p:nvCxnSpPr>
          <p:spPr>
            <a:xfrm>
              <a:off x="5498227" y="2658007"/>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4821390" y="2326395"/>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9" name="Straight Arrow Connector 128"/>
            <p:cNvCxnSpPr/>
            <p:nvPr/>
          </p:nvCxnSpPr>
          <p:spPr>
            <a:xfrm>
              <a:off x="5498227" y="3443248"/>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4818563" y="3113857"/>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1" name="Straight Arrow Connector 130"/>
            <p:cNvCxnSpPr/>
            <p:nvPr/>
          </p:nvCxnSpPr>
          <p:spPr>
            <a:xfrm>
              <a:off x="5498227" y="4232931"/>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4815736" y="3901319"/>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3" name="Straight Arrow Connector 132"/>
            <p:cNvCxnSpPr/>
            <p:nvPr/>
          </p:nvCxnSpPr>
          <p:spPr>
            <a:xfrm>
              <a:off x="5498227" y="5020393"/>
              <a:ext cx="526134"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4812909" y="4688781"/>
              <a:ext cx="663225" cy="663225"/>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3" name="TextBox 142"/>
          <p:cNvSpPr txBox="1"/>
          <p:nvPr/>
        </p:nvSpPr>
        <p:spPr>
          <a:xfrm>
            <a:off x="8043621" y="4851154"/>
            <a:ext cx="559769" cy="300082"/>
          </a:xfrm>
          <a:prstGeom prst="rect">
            <a:avLst/>
          </a:prstGeom>
          <a:noFill/>
        </p:spPr>
        <p:txBody>
          <a:bodyPr wrap="none" rtlCol="0">
            <a:spAutoFit/>
          </a:bodyPr>
          <a:lstStyle/>
          <a:p>
            <a:pPr>
              <a:spcAft>
                <a:spcPts val="450"/>
              </a:spcAft>
            </a:pPr>
            <a:r>
              <a:rPr lang="en-US" sz="1350" b="1">
                <a:ea typeface="Verdana" pitchFamily="34" charset="0"/>
                <a:cs typeface="Verdana" pitchFamily="34" charset="0"/>
              </a:rPr>
              <a:t>Pilot</a:t>
            </a:r>
          </a:p>
        </p:txBody>
      </p:sp>
      <p:sp>
        <p:nvSpPr>
          <p:cNvPr id="158" name="Freeform 157"/>
          <p:cNvSpPr/>
          <p:nvPr/>
        </p:nvSpPr>
        <p:spPr>
          <a:xfrm>
            <a:off x="4856584" y="3088162"/>
            <a:ext cx="1059691" cy="809764"/>
          </a:xfrm>
          <a:custGeom>
            <a:avLst/>
            <a:gdLst>
              <a:gd name="connsiteX0" fmla="*/ 159953 w 1412921"/>
              <a:gd name="connsiteY0" fmla="*/ 255926 h 1079685"/>
              <a:gd name="connsiteX1" fmla="*/ 61315 w 1412921"/>
              <a:gd name="connsiteY1" fmla="*/ 399884 h 1079685"/>
              <a:gd name="connsiteX2" fmla="*/ 7998 w 1412921"/>
              <a:gd name="connsiteY2" fmla="*/ 551839 h 1079685"/>
              <a:gd name="connsiteX3" fmla="*/ 0 w 1412921"/>
              <a:gd name="connsiteY3" fmla="*/ 751781 h 1079685"/>
              <a:gd name="connsiteX4" fmla="*/ 34656 w 1412921"/>
              <a:gd name="connsiteY4" fmla="*/ 919732 h 1079685"/>
              <a:gd name="connsiteX5" fmla="*/ 98638 w 1412921"/>
              <a:gd name="connsiteY5" fmla="*/ 1042363 h 1079685"/>
              <a:gd name="connsiteX6" fmla="*/ 197276 w 1412921"/>
              <a:gd name="connsiteY6" fmla="*/ 1077019 h 1079685"/>
              <a:gd name="connsiteX7" fmla="*/ 274586 w 1412921"/>
              <a:gd name="connsiteY7" fmla="*/ 1079685 h 1079685"/>
              <a:gd name="connsiteX8" fmla="*/ 298579 w 1412921"/>
              <a:gd name="connsiteY8" fmla="*/ 1053026 h 1079685"/>
              <a:gd name="connsiteX9" fmla="*/ 343900 w 1412921"/>
              <a:gd name="connsiteY9" fmla="*/ 1042363 h 1079685"/>
              <a:gd name="connsiteX10" fmla="*/ 375890 w 1412921"/>
              <a:gd name="connsiteY10" fmla="*/ 1018370 h 1079685"/>
              <a:gd name="connsiteX11" fmla="*/ 482526 w 1412921"/>
              <a:gd name="connsiteY11" fmla="*/ 1018370 h 1079685"/>
              <a:gd name="connsiteX12" fmla="*/ 615820 w 1412921"/>
              <a:gd name="connsiteY12" fmla="*/ 994377 h 1079685"/>
              <a:gd name="connsiteX13" fmla="*/ 786437 w 1412921"/>
              <a:gd name="connsiteY13" fmla="*/ 981047 h 1079685"/>
              <a:gd name="connsiteX14" fmla="*/ 949056 w 1412921"/>
              <a:gd name="connsiteY14" fmla="*/ 927730 h 1079685"/>
              <a:gd name="connsiteX15" fmla="*/ 1026367 w 1412921"/>
              <a:gd name="connsiteY15" fmla="*/ 858417 h 1079685"/>
              <a:gd name="connsiteX16" fmla="*/ 1058358 w 1412921"/>
              <a:gd name="connsiteY16" fmla="*/ 765110 h 1079685"/>
              <a:gd name="connsiteX17" fmla="*/ 1186321 w 1412921"/>
              <a:gd name="connsiteY17" fmla="*/ 735786 h 1079685"/>
              <a:gd name="connsiteX18" fmla="*/ 1324947 w 1412921"/>
              <a:gd name="connsiteY18" fmla="*/ 653143 h 1079685"/>
              <a:gd name="connsiteX19" fmla="*/ 1412921 w 1412921"/>
              <a:gd name="connsiteY19" fmla="*/ 490524 h 1079685"/>
              <a:gd name="connsiteX20" fmla="*/ 1351606 w 1412921"/>
              <a:gd name="connsiteY20" fmla="*/ 301246 h 1079685"/>
              <a:gd name="connsiteX21" fmla="*/ 1215645 w 1412921"/>
              <a:gd name="connsiteY21" fmla="*/ 159954 h 1079685"/>
              <a:gd name="connsiteX22" fmla="*/ 1029033 w 1412921"/>
              <a:gd name="connsiteY22" fmla="*/ 53318 h 1079685"/>
              <a:gd name="connsiteX23" fmla="*/ 839755 w 1412921"/>
              <a:gd name="connsiteY23" fmla="*/ 0 h 1079685"/>
              <a:gd name="connsiteX24" fmla="*/ 581164 w 1412921"/>
              <a:gd name="connsiteY24" fmla="*/ 18661 h 1079685"/>
              <a:gd name="connsiteX25" fmla="*/ 346565 w 1412921"/>
              <a:gd name="connsiteY25" fmla="*/ 95972 h 1079685"/>
              <a:gd name="connsiteX26" fmla="*/ 218603 w 1412921"/>
              <a:gd name="connsiteY26" fmla="*/ 191944 h 1079685"/>
              <a:gd name="connsiteX27" fmla="*/ 159953 w 1412921"/>
              <a:gd name="connsiteY27" fmla="*/ 255926 h 107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2921" h="1079685">
                <a:moveTo>
                  <a:pt x="159953" y="255926"/>
                </a:moveTo>
                <a:lnTo>
                  <a:pt x="61315" y="399884"/>
                </a:lnTo>
                <a:lnTo>
                  <a:pt x="7998" y="551839"/>
                </a:lnTo>
                <a:lnTo>
                  <a:pt x="0" y="751781"/>
                </a:lnTo>
                <a:lnTo>
                  <a:pt x="34656" y="919732"/>
                </a:lnTo>
                <a:lnTo>
                  <a:pt x="98638" y="1042363"/>
                </a:lnTo>
                <a:lnTo>
                  <a:pt x="197276" y="1077019"/>
                </a:lnTo>
                <a:lnTo>
                  <a:pt x="274586" y="1079685"/>
                </a:lnTo>
                <a:lnTo>
                  <a:pt x="298579" y="1053026"/>
                </a:lnTo>
                <a:lnTo>
                  <a:pt x="343900" y="1042363"/>
                </a:lnTo>
                <a:lnTo>
                  <a:pt x="375890" y="1018370"/>
                </a:lnTo>
                <a:lnTo>
                  <a:pt x="482526" y="1018370"/>
                </a:lnTo>
                <a:lnTo>
                  <a:pt x="615820" y="994377"/>
                </a:lnTo>
                <a:lnTo>
                  <a:pt x="786437" y="981047"/>
                </a:lnTo>
                <a:lnTo>
                  <a:pt x="949056" y="927730"/>
                </a:lnTo>
                <a:lnTo>
                  <a:pt x="1026367" y="858417"/>
                </a:lnTo>
                <a:lnTo>
                  <a:pt x="1058358" y="765110"/>
                </a:lnTo>
                <a:lnTo>
                  <a:pt x="1186321" y="735786"/>
                </a:lnTo>
                <a:lnTo>
                  <a:pt x="1324947" y="653143"/>
                </a:lnTo>
                <a:lnTo>
                  <a:pt x="1412921" y="490524"/>
                </a:lnTo>
                <a:lnTo>
                  <a:pt x="1351606" y="301246"/>
                </a:lnTo>
                <a:lnTo>
                  <a:pt x="1215645" y="159954"/>
                </a:lnTo>
                <a:lnTo>
                  <a:pt x="1029033" y="53318"/>
                </a:lnTo>
                <a:lnTo>
                  <a:pt x="839755" y="0"/>
                </a:lnTo>
                <a:lnTo>
                  <a:pt x="581164" y="18661"/>
                </a:lnTo>
                <a:lnTo>
                  <a:pt x="346565" y="95972"/>
                </a:lnTo>
                <a:lnTo>
                  <a:pt x="218603" y="191944"/>
                </a:lnTo>
                <a:lnTo>
                  <a:pt x="159953" y="255926"/>
                </a:lnTo>
                <a:close/>
              </a:path>
            </a:pathLst>
          </a:custGeom>
          <a:solidFill>
            <a:srgbClr val="000000">
              <a:alpha val="6980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 name="Group 3"/>
          <p:cNvGrpSpPr/>
          <p:nvPr/>
        </p:nvGrpSpPr>
        <p:grpSpPr>
          <a:xfrm>
            <a:off x="4893649" y="3164043"/>
            <a:ext cx="1053436" cy="673654"/>
            <a:chOff x="6524863" y="2647098"/>
            <a:chExt cx="1404580" cy="898204"/>
          </a:xfrm>
        </p:grpSpPr>
        <p:grpSp>
          <p:nvGrpSpPr>
            <p:cNvPr id="159" name="Group 158"/>
            <p:cNvGrpSpPr/>
            <p:nvPr/>
          </p:nvGrpSpPr>
          <p:grpSpPr>
            <a:xfrm>
              <a:off x="6707864" y="3216709"/>
              <a:ext cx="561256" cy="130144"/>
              <a:chOff x="6922186" y="2727228"/>
              <a:chExt cx="561256" cy="130144"/>
            </a:xfrm>
          </p:grpSpPr>
          <p:sp>
            <p:nvSpPr>
              <p:cNvPr id="160" name="Freeform 159"/>
              <p:cNvSpPr/>
              <p:nvPr/>
            </p:nvSpPr>
            <p:spPr>
              <a:xfrm>
                <a:off x="6922186" y="2763260"/>
                <a:ext cx="561256" cy="94112"/>
              </a:xfrm>
              <a:custGeom>
                <a:avLst/>
                <a:gdLst>
                  <a:gd name="connsiteX0" fmla="*/ 0 w 1010264"/>
                  <a:gd name="connsiteY0" fmla="*/ 132736 h 132736"/>
                  <a:gd name="connsiteX1" fmla="*/ 191729 w 1010264"/>
                  <a:gd name="connsiteY1" fmla="*/ 132736 h 132736"/>
                  <a:gd name="connsiteX2" fmla="*/ 324465 w 1010264"/>
                  <a:gd name="connsiteY2" fmla="*/ 0 h 132736"/>
                  <a:gd name="connsiteX3" fmla="*/ 656303 w 1010264"/>
                  <a:gd name="connsiteY3" fmla="*/ 0 h 132736"/>
                  <a:gd name="connsiteX4" fmla="*/ 781664 w 1010264"/>
                  <a:gd name="connsiteY4" fmla="*/ 125361 h 132736"/>
                  <a:gd name="connsiteX5" fmla="*/ 1010264 w 1010264"/>
                  <a:gd name="connsiteY5" fmla="*/ 125361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264" h="132736">
                    <a:moveTo>
                      <a:pt x="0" y="132736"/>
                    </a:moveTo>
                    <a:lnTo>
                      <a:pt x="191729" y="132736"/>
                    </a:lnTo>
                    <a:lnTo>
                      <a:pt x="324465" y="0"/>
                    </a:lnTo>
                    <a:lnTo>
                      <a:pt x="656303" y="0"/>
                    </a:lnTo>
                    <a:lnTo>
                      <a:pt x="781664" y="125361"/>
                    </a:lnTo>
                    <a:lnTo>
                      <a:pt x="1010264" y="12536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Freeform 160"/>
              <p:cNvSpPr/>
              <p:nvPr/>
            </p:nvSpPr>
            <p:spPr>
              <a:xfrm>
                <a:off x="7169879" y="2727228"/>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2" name="Group 161"/>
            <p:cNvGrpSpPr/>
            <p:nvPr/>
          </p:nvGrpSpPr>
          <p:grpSpPr>
            <a:xfrm>
              <a:off x="6746836" y="2647098"/>
              <a:ext cx="319510" cy="319510"/>
              <a:chOff x="7105650" y="1986835"/>
              <a:chExt cx="242888" cy="242888"/>
            </a:xfrm>
          </p:grpSpPr>
          <p:cxnSp>
            <p:nvCxnSpPr>
              <p:cNvPr id="163" name="Straight Connector 162"/>
              <p:cNvCxnSpPr/>
              <p:nvPr/>
            </p:nvCxnSpPr>
            <p:spPr>
              <a:xfrm>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Oval 164"/>
              <p:cNvSpPr/>
              <p:nvPr/>
            </p:nvSpPr>
            <p:spPr>
              <a:xfrm>
                <a:off x="7147724" y="2026352"/>
                <a:ext cx="159105" cy="159105"/>
              </a:xfrm>
              <a:prstGeom prst="ellipse">
                <a:avLst/>
              </a:prstGeom>
              <a:solidFill>
                <a:srgbClr val="0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66" name="Group 165"/>
            <p:cNvGrpSpPr/>
            <p:nvPr/>
          </p:nvGrpSpPr>
          <p:grpSpPr>
            <a:xfrm>
              <a:off x="7433695" y="2690825"/>
              <a:ext cx="228483" cy="295560"/>
              <a:chOff x="7119937" y="1831180"/>
              <a:chExt cx="327287" cy="423371"/>
            </a:xfrm>
          </p:grpSpPr>
          <p:sp>
            <p:nvSpPr>
              <p:cNvPr id="167" name="Rounded Rectangle 16"/>
              <p:cNvSpPr/>
              <p:nvPr/>
            </p:nvSpPr>
            <p:spPr>
              <a:xfrm>
                <a:off x="7119937" y="1831180"/>
                <a:ext cx="288131" cy="423371"/>
              </a:xfrm>
              <a:custGeom>
                <a:avLst/>
                <a:gdLst>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85725 w 285750"/>
                  <a:gd name="connsiteY6" fmla="*/ 509096 h 509096"/>
                  <a:gd name="connsiteX7" fmla="*/ 0 w 285750"/>
                  <a:gd name="connsiteY7" fmla="*/ 423371 h 509096"/>
                  <a:gd name="connsiteX8" fmla="*/ 0 w 285750"/>
                  <a:gd name="connsiteY8" fmla="*/ 85725 h 509096"/>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0 w 285750"/>
                  <a:gd name="connsiteY6" fmla="*/ 423371 h 509096"/>
                  <a:gd name="connsiteX7" fmla="*/ 0 w 285750"/>
                  <a:gd name="connsiteY7" fmla="*/ 85725 h 509096"/>
                  <a:gd name="connsiteX0" fmla="*/ 0 w 285750"/>
                  <a:gd name="connsiteY0" fmla="*/ 423371 h 514811"/>
                  <a:gd name="connsiteX1" fmla="*/ 0 w 285750"/>
                  <a:gd name="connsiteY1" fmla="*/ 85725 h 514811"/>
                  <a:gd name="connsiteX2" fmla="*/ 85725 w 285750"/>
                  <a:gd name="connsiteY2" fmla="*/ 0 h 514811"/>
                  <a:gd name="connsiteX3" fmla="*/ 200025 w 285750"/>
                  <a:gd name="connsiteY3" fmla="*/ 0 h 514811"/>
                  <a:gd name="connsiteX4" fmla="*/ 285750 w 285750"/>
                  <a:gd name="connsiteY4" fmla="*/ 85725 h 514811"/>
                  <a:gd name="connsiteX5" fmla="*/ 285750 w 285750"/>
                  <a:gd name="connsiteY5" fmla="*/ 423371 h 514811"/>
                  <a:gd name="connsiteX6" fmla="*/ 200025 w 285750"/>
                  <a:gd name="connsiteY6" fmla="*/ 509096 h 514811"/>
                  <a:gd name="connsiteX7" fmla="*/ 91440 w 285750"/>
                  <a:gd name="connsiteY7" fmla="*/ 514811 h 514811"/>
                  <a:gd name="connsiteX0" fmla="*/ 0 w 285750"/>
                  <a:gd name="connsiteY0" fmla="*/ 423371 h 509096"/>
                  <a:gd name="connsiteX1" fmla="*/ 0 w 285750"/>
                  <a:gd name="connsiteY1" fmla="*/ 85725 h 509096"/>
                  <a:gd name="connsiteX2" fmla="*/ 85725 w 285750"/>
                  <a:gd name="connsiteY2" fmla="*/ 0 h 509096"/>
                  <a:gd name="connsiteX3" fmla="*/ 200025 w 285750"/>
                  <a:gd name="connsiteY3" fmla="*/ 0 h 509096"/>
                  <a:gd name="connsiteX4" fmla="*/ 285750 w 285750"/>
                  <a:gd name="connsiteY4" fmla="*/ 85725 h 509096"/>
                  <a:gd name="connsiteX5" fmla="*/ 285750 w 285750"/>
                  <a:gd name="connsiteY5" fmla="*/ 423371 h 509096"/>
                  <a:gd name="connsiteX6" fmla="*/ 200025 w 285750"/>
                  <a:gd name="connsiteY6" fmla="*/ 509096 h 509096"/>
                  <a:gd name="connsiteX0" fmla="*/ 0 w 285750"/>
                  <a:gd name="connsiteY0" fmla="*/ 423371 h 423371"/>
                  <a:gd name="connsiteX1" fmla="*/ 0 w 285750"/>
                  <a:gd name="connsiteY1" fmla="*/ 85725 h 423371"/>
                  <a:gd name="connsiteX2" fmla="*/ 85725 w 285750"/>
                  <a:gd name="connsiteY2" fmla="*/ 0 h 423371"/>
                  <a:gd name="connsiteX3" fmla="*/ 200025 w 285750"/>
                  <a:gd name="connsiteY3" fmla="*/ 0 h 423371"/>
                  <a:gd name="connsiteX4" fmla="*/ 285750 w 285750"/>
                  <a:gd name="connsiteY4" fmla="*/ 85725 h 423371"/>
                  <a:gd name="connsiteX5" fmla="*/ 285750 w 285750"/>
                  <a:gd name="connsiteY5" fmla="*/ 423371 h 423371"/>
                  <a:gd name="connsiteX0" fmla="*/ 0 w 288131"/>
                  <a:gd name="connsiteY0" fmla="*/ 154289 h 423371"/>
                  <a:gd name="connsiteX1" fmla="*/ 2381 w 288131"/>
                  <a:gd name="connsiteY1" fmla="*/ 85725 h 423371"/>
                  <a:gd name="connsiteX2" fmla="*/ 88106 w 288131"/>
                  <a:gd name="connsiteY2" fmla="*/ 0 h 423371"/>
                  <a:gd name="connsiteX3" fmla="*/ 202406 w 288131"/>
                  <a:gd name="connsiteY3" fmla="*/ 0 h 423371"/>
                  <a:gd name="connsiteX4" fmla="*/ 288131 w 288131"/>
                  <a:gd name="connsiteY4" fmla="*/ 85725 h 423371"/>
                  <a:gd name="connsiteX5" fmla="*/ 288131 w 288131"/>
                  <a:gd name="connsiteY5" fmla="*/ 423371 h 42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31" h="423371">
                    <a:moveTo>
                      <a:pt x="0" y="154289"/>
                    </a:moveTo>
                    <a:cubicBezTo>
                      <a:pt x="794" y="131434"/>
                      <a:pt x="1587" y="108580"/>
                      <a:pt x="2381" y="85725"/>
                    </a:cubicBezTo>
                    <a:cubicBezTo>
                      <a:pt x="2381" y="38380"/>
                      <a:pt x="40761" y="0"/>
                      <a:pt x="88106" y="0"/>
                    </a:cubicBezTo>
                    <a:lnTo>
                      <a:pt x="202406" y="0"/>
                    </a:lnTo>
                    <a:cubicBezTo>
                      <a:pt x="249751" y="0"/>
                      <a:pt x="288131" y="38380"/>
                      <a:pt x="288131" y="85725"/>
                    </a:cubicBezTo>
                    <a:lnTo>
                      <a:pt x="288131" y="42337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8" name="Freeform 167"/>
              <p:cNvSpPr/>
              <p:nvPr/>
            </p:nvSpPr>
            <p:spPr>
              <a:xfrm rot="16200000">
                <a:off x="7376031" y="2038131"/>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9" name="Straight Connector 168"/>
              <p:cNvCxnSpPr/>
              <p:nvPr/>
            </p:nvCxnSpPr>
            <p:spPr>
              <a:xfrm>
                <a:off x="7119937" y="2009775"/>
                <a:ext cx="0" cy="2447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0" name="TextBox 169"/>
            <p:cNvSpPr txBox="1"/>
            <p:nvPr/>
          </p:nvSpPr>
          <p:spPr>
            <a:xfrm>
              <a:off x="6538039" y="3299081"/>
              <a:ext cx="932306" cy="246221"/>
            </a:xfrm>
            <a:prstGeom prst="rect">
              <a:avLst/>
            </a:prstGeom>
            <a:noFill/>
          </p:spPr>
          <p:txBody>
            <a:bodyPr wrap="none" rtlCol="0">
              <a:spAutoFit/>
            </a:bodyPr>
            <a:lstStyle/>
            <a:p>
              <a:pPr algn="ctr">
                <a:spcAft>
                  <a:spcPts val="450"/>
                </a:spcAft>
              </a:pPr>
              <a:r>
                <a:rPr lang="en-US" sz="600">
                  <a:solidFill>
                    <a:schemeClr val="bg1"/>
                  </a:solidFill>
                  <a:ea typeface="Verdana" pitchFamily="34" charset="0"/>
                  <a:cs typeface="Verdana" pitchFamily="34" charset="0"/>
                </a:rPr>
                <a:t>Phase of Flight</a:t>
              </a:r>
            </a:p>
          </p:txBody>
        </p:sp>
        <p:sp>
          <p:nvSpPr>
            <p:cNvPr id="171" name="TextBox 170"/>
            <p:cNvSpPr txBox="1"/>
            <p:nvPr/>
          </p:nvSpPr>
          <p:spPr>
            <a:xfrm>
              <a:off x="6524863" y="2913786"/>
              <a:ext cx="763458" cy="328294"/>
            </a:xfrm>
            <a:prstGeom prst="rect">
              <a:avLst/>
            </a:prstGeom>
            <a:noFill/>
          </p:spPr>
          <p:txBody>
            <a:bodyPr wrap="none" rtlCol="0">
              <a:spAutoFit/>
            </a:bodyPr>
            <a:lstStyle/>
            <a:p>
              <a:pPr algn="ctr">
                <a:lnSpc>
                  <a:spcPts val="600"/>
                </a:lnSpc>
              </a:pPr>
              <a:r>
                <a:rPr lang="en-US" sz="600" dirty="0">
                  <a:solidFill>
                    <a:schemeClr val="bg1"/>
                  </a:solidFill>
                  <a:ea typeface="Verdana" pitchFamily="34" charset="0"/>
                  <a:cs typeface="Verdana" pitchFamily="34" charset="0"/>
                </a:rPr>
                <a:t>Inferred</a:t>
              </a:r>
            </a:p>
            <a:p>
              <a:pPr algn="ctr">
                <a:lnSpc>
                  <a:spcPts val="600"/>
                </a:lnSpc>
              </a:pPr>
              <a:r>
                <a:rPr lang="en-US" sz="600" dirty="0">
                  <a:solidFill>
                    <a:schemeClr val="bg1"/>
                  </a:solidFill>
                  <a:ea typeface="Verdana" pitchFamily="34" charset="0"/>
                  <a:cs typeface="Verdana" pitchFamily="34" charset="0"/>
                </a:rPr>
                <a:t>Destination</a:t>
              </a:r>
            </a:p>
          </p:txBody>
        </p:sp>
        <p:sp>
          <p:nvSpPr>
            <p:cNvPr id="172" name="TextBox 171"/>
            <p:cNvSpPr txBox="1"/>
            <p:nvPr/>
          </p:nvSpPr>
          <p:spPr>
            <a:xfrm>
              <a:off x="7151025" y="2936128"/>
              <a:ext cx="778418" cy="246221"/>
            </a:xfrm>
            <a:prstGeom prst="rect">
              <a:avLst/>
            </a:prstGeom>
            <a:noFill/>
          </p:spPr>
          <p:txBody>
            <a:bodyPr wrap="none" rtlCol="0">
              <a:spAutoFit/>
            </a:bodyPr>
            <a:lstStyle/>
            <a:p>
              <a:pPr algn="ctr">
                <a:spcAft>
                  <a:spcPts val="450"/>
                </a:spcAft>
              </a:pPr>
              <a:r>
                <a:rPr lang="en-US" sz="600" dirty="0">
                  <a:solidFill>
                    <a:schemeClr val="bg1"/>
                  </a:solidFill>
                  <a:ea typeface="Verdana" pitchFamily="34" charset="0"/>
                  <a:cs typeface="Verdana" pitchFamily="34" charset="0"/>
                </a:rPr>
                <a:t>Pattern Leg</a:t>
              </a:r>
            </a:p>
          </p:txBody>
        </p:sp>
      </p:grpSp>
      <p:sp>
        <p:nvSpPr>
          <p:cNvPr id="5" name="Cloud Callout 4"/>
          <p:cNvSpPr/>
          <p:nvPr/>
        </p:nvSpPr>
        <p:spPr>
          <a:xfrm>
            <a:off x="7480377" y="2814821"/>
            <a:ext cx="1252823" cy="96422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1144724 w 2090276"/>
              <a:gd name="connsiteY0" fmla="*/ 1570095 h 1070984"/>
              <a:gd name="connsiteX1" fmla="*/ 1114974 w 2090276"/>
              <a:gd name="connsiteY1" fmla="*/ 1599845 h 1070984"/>
              <a:gd name="connsiteX2" fmla="*/ 1085224 w 2090276"/>
              <a:gd name="connsiteY2" fmla="*/ 1570095 h 1070984"/>
              <a:gd name="connsiteX3" fmla="*/ 1114974 w 2090276"/>
              <a:gd name="connsiteY3" fmla="*/ 1540345 h 1070984"/>
              <a:gd name="connsiteX4" fmla="*/ 1144724 w 2090276"/>
              <a:gd name="connsiteY4" fmla="*/ 1570095 h 1070984"/>
              <a:gd name="connsiteX0" fmla="*/ 1164572 w 2090276"/>
              <a:gd name="connsiteY0" fmla="*/ 1423406 h 1070984"/>
              <a:gd name="connsiteX1" fmla="*/ 1105073 w 2090276"/>
              <a:gd name="connsiteY1" fmla="*/ 1482905 h 1070984"/>
              <a:gd name="connsiteX2" fmla="*/ 1045574 w 2090276"/>
              <a:gd name="connsiteY2" fmla="*/ 1423406 h 1070984"/>
              <a:gd name="connsiteX3" fmla="*/ 1105073 w 2090276"/>
              <a:gd name="connsiteY3" fmla="*/ 1363907 h 1070984"/>
              <a:gd name="connsiteX4" fmla="*/ 1164572 w 2090276"/>
              <a:gd name="connsiteY4" fmla="*/ 1423406 h 1070984"/>
              <a:gd name="connsiteX0" fmla="*/ 1180413 w 2090276"/>
              <a:gd name="connsiteY0" fmla="*/ 1217353 h 1070984"/>
              <a:gd name="connsiteX1" fmla="*/ 1091164 w 2090276"/>
              <a:gd name="connsiteY1" fmla="*/ 1306602 h 1070984"/>
              <a:gd name="connsiteX2" fmla="*/ 1001915 w 2090276"/>
              <a:gd name="connsiteY2" fmla="*/ 1217353 h 1070984"/>
              <a:gd name="connsiteX3" fmla="*/ 1091164 w 2090276"/>
              <a:gd name="connsiteY3" fmla="*/ 1128104 h 1070984"/>
              <a:gd name="connsiteX4" fmla="*/ 1180413 w 2090276"/>
              <a:gd name="connsiteY4" fmla="*/ 1217353 h 1070984"/>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64392"/>
              <a:gd name="connsiteX1" fmla="*/ 5659 w 43256"/>
              <a:gd name="connsiteY1" fmla="*/ 6766 h 64392"/>
              <a:gd name="connsiteX2" fmla="*/ 14041 w 43256"/>
              <a:gd name="connsiteY2" fmla="*/ 5061 h 64392"/>
              <a:gd name="connsiteX3" fmla="*/ 22492 w 43256"/>
              <a:gd name="connsiteY3" fmla="*/ 3291 h 64392"/>
              <a:gd name="connsiteX4" fmla="*/ 25785 w 43256"/>
              <a:gd name="connsiteY4" fmla="*/ 59 h 64392"/>
              <a:gd name="connsiteX5" fmla="*/ 29869 w 43256"/>
              <a:gd name="connsiteY5" fmla="*/ 2340 h 64392"/>
              <a:gd name="connsiteX6" fmla="*/ 35499 w 43256"/>
              <a:gd name="connsiteY6" fmla="*/ 549 h 64392"/>
              <a:gd name="connsiteX7" fmla="*/ 38354 w 43256"/>
              <a:gd name="connsiteY7" fmla="*/ 5435 h 64392"/>
              <a:gd name="connsiteX8" fmla="*/ 42018 w 43256"/>
              <a:gd name="connsiteY8" fmla="*/ 10177 h 64392"/>
              <a:gd name="connsiteX9" fmla="*/ 41854 w 43256"/>
              <a:gd name="connsiteY9" fmla="*/ 15319 h 64392"/>
              <a:gd name="connsiteX10" fmla="*/ 43052 w 43256"/>
              <a:gd name="connsiteY10" fmla="*/ 23181 h 64392"/>
              <a:gd name="connsiteX11" fmla="*/ 37440 w 43256"/>
              <a:gd name="connsiteY11" fmla="*/ 30063 h 64392"/>
              <a:gd name="connsiteX12" fmla="*/ 35431 w 43256"/>
              <a:gd name="connsiteY12" fmla="*/ 35960 h 64392"/>
              <a:gd name="connsiteX13" fmla="*/ 28591 w 43256"/>
              <a:gd name="connsiteY13" fmla="*/ 36674 h 64392"/>
              <a:gd name="connsiteX14" fmla="*/ 23703 w 43256"/>
              <a:gd name="connsiteY14" fmla="*/ 42965 h 64392"/>
              <a:gd name="connsiteX15" fmla="*/ 16516 w 43256"/>
              <a:gd name="connsiteY15" fmla="*/ 39125 h 64392"/>
              <a:gd name="connsiteX16" fmla="*/ 5840 w 43256"/>
              <a:gd name="connsiteY16" fmla="*/ 35331 h 64392"/>
              <a:gd name="connsiteX17" fmla="*/ 1146 w 43256"/>
              <a:gd name="connsiteY17" fmla="*/ 31109 h 64392"/>
              <a:gd name="connsiteX18" fmla="*/ 2149 w 43256"/>
              <a:gd name="connsiteY18" fmla="*/ 25410 h 64392"/>
              <a:gd name="connsiteX19" fmla="*/ 31 w 43256"/>
              <a:gd name="connsiteY19" fmla="*/ 19563 h 64392"/>
              <a:gd name="connsiteX20" fmla="*/ 3899 w 43256"/>
              <a:gd name="connsiteY20" fmla="*/ 14366 h 64392"/>
              <a:gd name="connsiteX21" fmla="*/ 3936 w 43256"/>
              <a:gd name="connsiteY21" fmla="*/ 14229 h 64392"/>
              <a:gd name="connsiteX0" fmla="*/ 1146466 w 2092986"/>
              <a:gd name="connsiteY0" fmla="*/ 1566599 h 1596349"/>
              <a:gd name="connsiteX1" fmla="*/ 1116716 w 2092986"/>
              <a:gd name="connsiteY1" fmla="*/ 1596349 h 1596349"/>
              <a:gd name="connsiteX2" fmla="*/ 1086966 w 2092986"/>
              <a:gd name="connsiteY2" fmla="*/ 1566599 h 1596349"/>
              <a:gd name="connsiteX3" fmla="*/ 1116716 w 2092986"/>
              <a:gd name="connsiteY3" fmla="*/ 1536849 h 1596349"/>
              <a:gd name="connsiteX4" fmla="*/ 1146466 w 2092986"/>
              <a:gd name="connsiteY4" fmla="*/ 1566599 h 1596349"/>
              <a:gd name="connsiteX0" fmla="*/ 1166314 w 2092986"/>
              <a:gd name="connsiteY0" fmla="*/ 1419910 h 1596349"/>
              <a:gd name="connsiteX1" fmla="*/ 1106815 w 2092986"/>
              <a:gd name="connsiteY1" fmla="*/ 1479409 h 1596349"/>
              <a:gd name="connsiteX2" fmla="*/ 1047316 w 2092986"/>
              <a:gd name="connsiteY2" fmla="*/ 1419910 h 1596349"/>
              <a:gd name="connsiteX3" fmla="*/ 1106815 w 2092986"/>
              <a:gd name="connsiteY3" fmla="*/ 1360411 h 1596349"/>
              <a:gd name="connsiteX4" fmla="*/ 1166314 w 2092986"/>
              <a:gd name="connsiteY4" fmla="*/ 1419910 h 1596349"/>
              <a:gd name="connsiteX0" fmla="*/ 1182155 w 2092986"/>
              <a:gd name="connsiteY0" fmla="*/ 1213857 h 1596349"/>
              <a:gd name="connsiteX1" fmla="*/ 1092906 w 2092986"/>
              <a:gd name="connsiteY1" fmla="*/ 1303106 h 1596349"/>
              <a:gd name="connsiteX2" fmla="*/ 1003657 w 2092986"/>
              <a:gd name="connsiteY2" fmla="*/ 1213857 h 1596349"/>
              <a:gd name="connsiteX3" fmla="*/ 1092906 w 2092986"/>
              <a:gd name="connsiteY3" fmla="*/ 1124608 h 1596349"/>
              <a:gd name="connsiteX4" fmla="*/ 1182155 w 2092986"/>
              <a:gd name="connsiteY4" fmla="*/ 1213857 h 1596349"/>
              <a:gd name="connsiteX0" fmla="*/ 4729 w 43256"/>
              <a:gd name="connsiteY0" fmla="*/ 26036 h 64392"/>
              <a:gd name="connsiteX1" fmla="*/ 2196 w 43256"/>
              <a:gd name="connsiteY1" fmla="*/ 25239 h 64392"/>
              <a:gd name="connsiteX2" fmla="*/ 6964 w 43256"/>
              <a:gd name="connsiteY2" fmla="*/ 34758 h 64392"/>
              <a:gd name="connsiteX3" fmla="*/ 5856 w 43256"/>
              <a:gd name="connsiteY3" fmla="*/ 35139 h 64392"/>
              <a:gd name="connsiteX4" fmla="*/ 16514 w 43256"/>
              <a:gd name="connsiteY4" fmla="*/ 38949 h 64392"/>
              <a:gd name="connsiteX5" fmla="*/ 15846 w 43256"/>
              <a:gd name="connsiteY5" fmla="*/ 37209 h 64392"/>
              <a:gd name="connsiteX6" fmla="*/ 28863 w 43256"/>
              <a:gd name="connsiteY6" fmla="*/ 34610 h 64392"/>
              <a:gd name="connsiteX7" fmla="*/ 28596 w 43256"/>
              <a:gd name="connsiteY7" fmla="*/ 36519 h 64392"/>
              <a:gd name="connsiteX8" fmla="*/ 41834 w 43256"/>
              <a:gd name="connsiteY8" fmla="*/ 15213 h 64392"/>
              <a:gd name="connsiteX9" fmla="*/ 40386 w 43256"/>
              <a:gd name="connsiteY9" fmla="*/ 17889 h 64392"/>
              <a:gd name="connsiteX10" fmla="*/ 38360 w 43256"/>
              <a:gd name="connsiteY10" fmla="*/ 5285 h 64392"/>
              <a:gd name="connsiteX11" fmla="*/ 38436 w 43256"/>
              <a:gd name="connsiteY11" fmla="*/ 6549 h 64392"/>
              <a:gd name="connsiteX12" fmla="*/ 29114 w 43256"/>
              <a:gd name="connsiteY12" fmla="*/ 3811 h 64392"/>
              <a:gd name="connsiteX13" fmla="*/ 29856 w 43256"/>
              <a:gd name="connsiteY13" fmla="*/ 2199 h 64392"/>
              <a:gd name="connsiteX14" fmla="*/ 22177 w 43256"/>
              <a:gd name="connsiteY14" fmla="*/ 4579 h 64392"/>
              <a:gd name="connsiteX15" fmla="*/ 22536 w 43256"/>
              <a:gd name="connsiteY15" fmla="*/ 3189 h 64392"/>
              <a:gd name="connsiteX16" fmla="*/ 14036 w 43256"/>
              <a:gd name="connsiteY16" fmla="*/ 5051 h 64392"/>
              <a:gd name="connsiteX17" fmla="*/ 15336 w 43256"/>
              <a:gd name="connsiteY17" fmla="*/ 6399 h 64392"/>
              <a:gd name="connsiteX18" fmla="*/ 4163 w 43256"/>
              <a:gd name="connsiteY18" fmla="*/ 15648 h 64392"/>
              <a:gd name="connsiteX19" fmla="*/ 3936 w 43256"/>
              <a:gd name="connsiteY19" fmla="*/ 14229 h 6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64392">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092986" h="1596349">
                <a:moveTo>
                  <a:pt x="1146466" y="1566599"/>
                </a:moveTo>
                <a:cubicBezTo>
                  <a:pt x="1146466" y="1583029"/>
                  <a:pt x="1133146" y="1596349"/>
                  <a:pt x="1116716" y="1596349"/>
                </a:cubicBezTo>
                <a:cubicBezTo>
                  <a:pt x="1100286" y="1596349"/>
                  <a:pt x="1086966" y="1583029"/>
                  <a:pt x="1086966" y="1566599"/>
                </a:cubicBezTo>
                <a:cubicBezTo>
                  <a:pt x="1086966" y="1550169"/>
                  <a:pt x="1100286" y="1536849"/>
                  <a:pt x="1116716" y="1536849"/>
                </a:cubicBezTo>
                <a:cubicBezTo>
                  <a:pt x="1133146" y="1536849"/>
                  <a:pt x="1146466" y="1550169"/>
                  <a:pt x="1146466" y="1566599"/>
                </a:cubicBezTo>
                <a:close/>
              </a:path>
              <a:path w="2092986" h="1596349">
                <a:moveTo>
                  <a:pt x="1166314" y="1419910"/>
                </a:moveTo>
                <a:cubicBezTo>
                  <a:pt x="1166314" y="1452770"/>
                  <a:pt x="1139675" y="1479409"/>
                  <a:pt x="1106815" y="1479409"/>
                </a:cubicBezTo>
                <a:cubicBezTo>
                  <a:pt x="1073955" y="1479409"/>
                  <a:pt x="1047316" y="1452770"/>
                  <a:pt x="1047316" y="1419910"/>
                </a:cubicBezTo>
                <a:cubicBezTo>
                  <a:pt x="1047316" y="1387050"/>
                  <a:pt x="1073955" y="1360411"/>
                  <a:pt x="1106815" y="1360411"/>
                </a:cubicBezTo>
                <a:cubicBezTo>
                  <a:pt x="1139675" y="1360411"/>
                  <a:pt x="1166314" y="1387050"/>
                  <a:pt x="1166314" y="1419910"/>
                </a:cubicBezTo>
                <a:close/>
              </a:path>
              <a:path w="2092986" h="1596349">
                <a:moveTo>
                  <a:pt x="1182155" y="1213857"/>
                </a:moveTo>
                <a:cubicBezTo>
                  <a:pt x="1182155" y="1263148"/>
                  <a:pt x="1142197" y="1303106"/>
                  <a:pt x="1092906" y="1303106"/>
                </a:cubicBezTo>
                <a:cubicBezTo>
                  <a:pt x="1043615" y="1303106"/>
                  <a:pt x="1003657" y="1263148"/>
                  <a:pt x="1003657" y="1213857"/>
                </a:cubicBezTo>
                <a:cubicBezTo>
                  <a:pt x="1003657" y="1164566"/>
                  <a:pt x="1043615" y="1124608"/>
                  <a:pt x="1092906" y="1124608"/>
                </a:cubicBezTo>
                <a:cubicBezTo>
                  <a:pt x="1142197" y="1124608"/>
                  <a:pt x="1182155" y="1164566"/>
                  <a:pt x="1182155" y="1213857"/>
                </a:cubicBezTo>
                <a:close/>
              </a:path>
              <a:path w="43256" h="64392"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Rectangle 5"/>
          <p:cNvSpPr/>
          <p:nvPr/>
        </p:nvSpPr>
        <p:spPr>
          <a:xfrm>
            <a:off x="7605699" y="3007577"/>
            <a:ext cx="1114682" cy="253916"/>
          </a:xfrm>
          <a:prstGeom prst="rect">
            <a:avLst/>
          </a:prstGeom>
        </p:spPr>
        <p:txBody>
          <a:bodyPr wrap="square">
            <a:spAutoFit/>
          </a:bodyPr>
          <a:lstStyle/>
          <a:p>
            <a:r>
              <a:rPr lang="en-US" sz="1050">
                <a:ea typeface="Verdana" pitchFamily="34" charset="0"/>
                <a:cs typeface="Verdana" pitchFamily="34" charset="0"/>
              </a:rPr>
              <a:t>Fly to Frederick</a:t>
            </a:r>
          </a:p>
        </p:txBody>
      </p:sp>
      <p:sp>
        <p:nvSpPr>
          <p:cNvPr id="57" name="TextBox 56"/>
          <p:cNvSpPr txBox="1"/>
          <p:nvPr/>
        </p:nvSpPr>
        <p:spPr>
          <a:xfrm>
            <a:off x="622874" y="2889918"/>
            <a:ext cx="247856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solidFill>
                  <a:schemeClr val="bg2"/>
                </a:solidFill>
              </a:rPr>
              <a:t>Safety Features</a:t>
            </a:r>
          </a:p>
        </p:txBody>
      </p:sp>
      <p:sp>
        <p:nvSpPr>
          <p:cNvPr id="58" name="TextBox 57"/>
          <p:cNvSpPr txBox="1"/>
          <p:nvPr/>
        </p:nvSpPr>
        <p:spPr>
          <a:xfrm>
            <a:off x="622874" y="3936835"/>
            <a:ext cx="2675732"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Pilot Intent Logic</a:t>
            </a:r>
          </a:p>
        </p:txBody>
      </p:sp>
      <p:sp>
        <p:nvSpPr>
          <p:cNvPr id="60" name="TextBox 59"/>
          <p:cNvSpPr txBox="1"/>
          <p:nvPr/>
        </p:nvSpPr>
        <p:spPr>
          <a:xfrm>
            <a:off x="622873" y="1843002"/>
            <a:ext cx="304583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Cognitive Assistant</a:t>
            </a:r>
          </a:p>
        </p:txBody>
      </p:sp>
    </p:spTree>
    <p:extLst>
      <p:ext uri="{BB962C8B-B14F-4D97-AF65-F5344CB8AC3E}">
        <p14:creationId xmlns:p14="http://schemas.microsoft.com/office/powerpoint/2010/main" val="16432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3000"/>
                                  </p:stCondLst>
                                  <p:childTnLst>
                                    <p:animScale>
                                      <p:cBhvr>
                                        <p:cTn id="6" dur="1000" fill="hold"/>
                                        <p:tgtEl>
                                          <p:spTgt spid="4"/>
                                        </p:tgtEl>
                                      </p:cBhvr>
                                      <p:by x="150000" y="150000"/>
                                    </p:animScale>
                                  </p:childTnLst>
                                </p:cTn>
                              </p:par>
                              <p:par>
                                <p:cTn id="7" presetID="22" presetClass="entr" presetSubtype="8" fill="hold" nodeType="withEffect">
                                  <p:stCondLst>
                                    <p:cond delay="600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a:t>How do Pilots Use Digital Copilot?</a:t>
            </a:r>
            <a:endParaRPr lang="en-US" sz="3000" dirty="0"/>
          </a:p>
        </p:txBody>
      </p:sp>
      <p:pic>
        <p:nvPicPr>
          <p:cNvPr id="91" name="Picture 90"/>
          <p:cNvPicPr>
            <a:picLocks noChangeAspect="1"/>
          </p:cNvPicPr>
          <p:nvPr/>
        </p:nvPicPr>
        <p:blipFill>
          <a:blip r:embed="rId3"/>
          <a:stretch>
            <a:fillRect/>
          </a:stretch>
        </p:blipFill>
        <p:spPr>
          <a:xfrm>
            <a:off x="4531965" y="2397772"/>
            <a:ext cx="2493987" cy="3342209"/>
          </a:xfrm>
          <a:prstGeom prst="rect">
            <a:avLst/>
          </a:prstGeom>
        </p:spPr>
      </p:pic>
      <p:pic>
        <p:nvPicPr>
          <p:cNvPr id="93" name="Picture 92"/>
          <p:cNvPicPr>
            <a:picLocks noChangeAspect="1"/>
          </p:cNvPicPr>
          <p:nvPr/>
        </p:nvPicPr>
        <p:blipFill>
          <a:blip r:embed="rId4"/>
          <a:stretch>
            <a:fillRect/>
          </a:stretch>
        </p:blipFill>
        <p:spPr>
          <a:xfrm>
            <a:off x="3679288" y="4228325"/>
            <a:ext cx="370928" cy="219802"/>
          </a:xfrm>
          <a:prstGeom prst="rect">
            <a:avLst/>
          </a:prstGeom>
        </p:spPr>
      </p:pic>
      <p:pic>
        <p:nvPicPr>
          <p:cNvPr id="94" name="Picture 93"/>
          <p:cNvPicPr>
            <a:picLocks noChangeAspect="1"/>
          </p:cNvPicPr>
          <p:nvPr/>
        </p:nvPicPr>
        <p:blipFill>
          <a:blip r:embed="rId5"/>
          <a:stretch>
            <a:fillRect/>
          </a:stretch>
        </p:blipFill>
        <p:spPr>
          <a:xfrm>
            <a:off x="3729503" y="4769137"/>
            <a:ext cx="269811" cy="292944"/>
          </a:xfrm>
          <a:prstGeom prst="rect">
            <a:avLst/>
          </a:prstGeom>
        </p:spPr>
      </p:pic>
      <p:pic>
        <p:nvPicPr>
          <p:cNvPr id="95" name="Picture 94"/>
          <p:cNvPicPr>
            <a:picLocks noChangeAspect="1"/>
          </p:cNvPicPr>
          <p:nvPr/>
        </p:nvPicPr>
        <p:blipFill>
          <a:blip r:embed="rId6"/>
          <a:stretch>
            <a:fillRect/>
          </a:stretch>
        </p:blipFill>
        <p:spPr>
          <a:xfrm>
            <a:off x="7729428" y="3701700"/>
            <a:ext cx="1109773" cy="1149455"/>
          </a:xfrm>
          <a:prstGeom prst="rect">
            <a:avLst/>
          </a:prstGeom>
        </p:spPr>
      </p:pic>
      <p:pic>
        <p:nvPicPr>
          <p:cNvPr id="96" name="Picture 95"/>
          <p:cNvPicPr>
            <a:picLocks noChangeAspect="1"/>
          </p:cNvPicPr>
          <p:nvPr/>
        </p:nvPicPr>
        <p:blipFill>
          <a:blip r:embed="rId7"/>
          <a:stretch>
            <a:fillRect/>
          </a:stretch>
        </p:blipFill>
        <p:spPr>
          <a:xfrm>
            <a:off x="3696620" y="2981705"/>
            <a:ext cx="340358" cy="342900"/>
          </a:xfrm>
          <a:prstGeom prst="rect">
            <a:avLst/>
          </a:prstGeom>
        </p:spPr>
      </p:pic>
      <p:pic>
        <p:nvPicPr>
          <p:cNvPr id="97" name="Picture 96"/>
          <p:cNvPicPr>
            <a:picLocks noChangeAspect="1"/>
          </p:cNvPicPr>
          <p:nvPr/>
        </p:nvPicPr>
        <p:blipFill>
          <a:blip r:embed="rId8"/>
          <a:stretch>
            <a:fillRect/>
          </a:stretch>
        </p:blipFill>
        <p:spPr>
          <a:xfrm>
            <a:off x="3705655" y="3615947"/>
            <a:ext cx="331323" cy="299778"/>
          </a:xfrm>
          <a:prstGeom prst="rect">
            <a:avLst/>
          </a:prstGeom>
        </p:spPr>
      </p:pic>
      <p:pic>
        <p:nvPicPr>
          <p:cNvPr id="98" name="Picture 97"/>
          <p:cNvPicPr>
            <a:picLocks noChangeAspect="1"/>
          </p:cNvPicPr>
          <p:nvPr/>
        </p:nvPicPr>
        <p:blipFill>
          <a:blip r:embed="rId9"/>
          <a:stretch>
            <a:fillRect/>
          </a:stretch>
        </p:blipFill>
        <p:spPr>
          <a:xfrm>
            <a:off x="6580186" y="4361029"/>
            <a:ext cx="91973" cy="291995"/>
          </a:xfrm>
          <a:prstGeom prst="rect">
            <a:avLst/>
          </a:prstGeom>
        </p:spPr>
      </p:pic>
      <p:pic>
        <p:nvPicPr>
          <p:cNvPr id="99" name="Picture 98"/>
          <p:cNvPicPr>
            <a:picLocks noChangeAspect="1"/>
          </p:cNvPicPr>
          <p:nvPr/>
        </p:nvPicPr>
        <p:blipFill>
          <a:blip r:embed="rId10"/>
          <a:stretch>
            <a:fillRect/>
          </a:stretch>
        </p:blipFill>
        <p:spPr>
          <a:xfrm>
            <a:off x="5720587" y="5035062"/>
            <a:ext cx="294279" cy="266280"/>
          </a:xfrm>
          <a:prstGeom prst="rect">
            <a:avLst/>
          </a:prstGeom>
        </p:spPr>
      </p:pic>
      <p:grpSp>
        <p:nvGrpSpPr>
          <p:cNvPr id="100" name="Group 99"/>
          <p:cNvGrpSpPr/>
          <p:nvPr/>
        </p:nvGrpSpPr>
        <p:grpSpPr>
          <a:xfrm>
            <a:off x="6185473" y="3701700"/>
            <a:ext cx="1589453" cy="963669"/>
            <a:chOff x="6539460" y="2641979"/>
            <a:chExt cx="2119271" cy="1284892"/>
          </a:xfrm>
        </p:grpSpPr>
        <p:sp>
          <p:nvSpPr>
            <p:cNvPr id="101" name="Arc 100"/>
            <p:cNvSpPr/>
            <p:nvPr/>
          </p:nvSpPr>
          <p:spPr>
            <a:xfrm>
              <a:off x="6539460" y="3239181"/>
              <a:ext cx="83550" cy="88106"/>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2" name="Arc 101"/>
            <p:cNvSpPr/>
            <p:nvPr/>
          </p:nvSpPr>
          <p:spPr>
            <a:xfrm>
              <a:off x="6627034" y="3187019"/>
              <a:ext cx="165397" cy="187695"/>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3" name="Arc 102"/>
            <p:cNvSpPr/>
            <p:nvPr/>
          </p:nvSpPr>
          <p:spPr>
            <a:xfrm>
              <a:off x="6731131" y="3145167"/>
              <a:ext cx="227488" cy="274990"/>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4" name="Arc 103"/>
            <p:cNvSpPr/>
            <p:nvPr/>
          </p:nvSpPr>
          <p:spPr>
            <a:xfrm>
              <a:off x="6810044" y="3085431"/>
              <a:ext cx="328774" cy="397425"/>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5" name="Arc 104"/>
            <p:cNvSpPr/>
            <p:nvPr/>
          </p:nvSpPr>
          <p:spPr>
            <a:xfrm>
              <a:off x="6916135" y="3029631"/>
              <a:ext cx="417107" cy="504203"/>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6" name="Arc 105"/>
            <p:cNvSpPr/>
            <p:nvPr/>
          </p:nvSpPr>
          <p:spPr>
            <a:xfrm>
              <a:off x="7039992" y="2982007"/>
              <a:ext cx="501800" cy="606582"/>
            </a:xfrm>
            <a:prstGeom prst="arc">
              <a:avLst>
                <a:gd name="adj1" fmla="val 18965875"/>
                <a:gd name="adj2" fmla="val 2582767"/>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7" name="Arc 106"/>
            <p:cNvSpPr/>
            <p:nvPr/>
          </p:nvSpPr>
          <p:spPr>
            <a:xfrm>
              <a:off x="7209037" y="2924511"/>
              <a:ext cx="597263" cy="721978"/>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8" name="Arc 107"/>
            <p:cNvSpPr/>
            <p:nvPr/>
          </p:nvSpPr>
          <p:spPr>
            <a:xfrm>
              <a:off x="7353851" y="2855800"/>
              <a:ext cx="709167" cy="857249"/>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09" name="Arc 108"/>
            <p:cNvSpPr/>
            <p:nvPr/>
          </p:nvSpPr>
          <p:spPr>
            <a:xfrm>
              <a:off x="7490249" y="2756696"/>
              <a:ext cx="873138" cy="1055458"/>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a:t> </a:t>
              </a:r>
            </a:p>
          </p:txBody>
        </p:sp>
        <p:sp>
          <p:nvSpPr>
            <p:cNvPr id="110" name="Arc 109"/>
            <p:cNvSpPr/>
            <p:nvPr/>
          </p:nvSpPr>
          <p:spPr>
            <a:xfrm>
              <a:off x="7595793" y="2641979"/>
              <a:ext cx="1062938" cy="1284892"/>
            </a:xfrm>
            <a:prstGeom prst="arc">
              <a:avLst>
                <a:gd name="adj1" fmla="val 18965875"/>
                <a:gd name="adj2" fmla="val 25827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350"/>
                <a:t> </a:t>
              </a:r>
            </a:p>
          </p:txBody>
        </p:sp>
      </p:grpSp>
      <p:sp>
        <p:nvSpPr>
          <p:cNvPr id="111" name="Rounded Rectangle 110"/>
          <p:cNvSpPr/>
          <p:nvPr/>
        </p:nvSpPr>
        <p:spPr>
          <a:xfrm>
            <a:off x="6527318" y="3321748"/>
            <a:ext cx="197711" cy="42700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2" name="Straight Connector 111"/>
          <p:cNvCxnSpPr/>
          <p:nvPr/>
        </p:nvCxnSpPr>
        <p:spPr>
          <a:xfrm>
            <a:off x="6626173" y="3373735"/>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3" name="Picture 112"/>
          <p:cNvPicPr>
            <a:picLocks noChangeAspect="1"/>
          </p:cNvPicPr>
          <p:nvPr/>
        </p:nvPicPr>
        <p:blipFill>
          <a:blip r:embed="rId11"/>
          <a:stretch>
            <a:fillRect/>
          </a:stretch>
        </p:blipFill>
        <p:spPr>
          <a:xfrm>
            <a:off x="4956913" y="2672388"/>
            <a:ext cx="188678" cy="269127"/>
          </a:xfrm>
          <a:prstGeom prst="rect">
            <a:avLst/>
          </a:prstGeom>
        </p:spPr>
      </p:pic>
      <p:pic>
        <p:nvPicPr>
          <p:cNvPr id="114" name="Picture 113"/>
          <p:cNvPicPr>
            <a:picLocks noChangeAspect="1"/>
          </p:cNvPicPr>
          <p:nvPr/>
        </p:nvPicPr>
        <p:blipFill rotWithShape="1">
          <a:blip r:embed="rId12"/>
          <a:srcRect b="6838"/>
          <a:stretch/>
        </p:blipFill>
        <p:spPr>
          <a:xfrm>
            <a:off x="4910864" y="5003892"/>
            <a:ext cx="280776" cy="297450"/>
          </a:xfrm>
          <a:prstGeom prst="rect">
            <a:avLst/>
          </a:prstGeom>
        </p:spPr>
      </p:pic>
      <p:pic>
        <p:nvPicPr>
          <p:cNvPr id="115" name="Picture 114"/>
          <p:cNvPicPr>
            <a:picLocks noChangeAspect="1"/>
          </p:cNvPicPr>
          <p:nvPr/>
        </p:nvPicPr>
        <p:blipFill>
          <a:blip r:embed="rId13"/>
          <a:stretch>
            <a:fillRect/>
          </a:stretch>
        </p:blipFill>
        <p:spPr>
          <a:xfrm>
            <a:off x="6526735" y="5032138"/>
            <a:ext cx="198875" cy="269204"/>
          </a:xfrm>
          <a:prstGeom prst="rect">
            <a:avLst/>
          </a:prstGeom>
        </p:spPr>
      </p:pic>
      <p:pic>
        <p:nvPicPr>
          <p:cNvPr id="116" name="Picture 115"/>
          <p:cNvPicPr>
            <a:picLocks noChangeAspect="1"/>
          </p:cNvPicPr>
          <p:nvPr/>
        </p:nvPicPr>
        <p:blipFill>
          <a:blip r:embed="rId14"/>
          <a:stretch>
            <a:fillRect/>
          </a:stretch>
        </p:blipFill>
        <p:spPr>
          <a:xfrm>
            <a:off x="6463540" y="2759928"/>
            <a:ext cx="325266" cy="163587"/>
          </a:xfrm>
          <a:prstGeom prst="rect">
            <a:avLst/>
          </a:prstGeom>
        </p:spPr>
      </p:pic>
      <p:pic>
        <p:nvPicPr>
          <p:cNvPr id="117" name="Picture 116"/>
          <p:cNvPicPr>
            <a:picLocks noChangeAspect="1"/>
          </p:cNvPicPr>
          <p:nvPr/>
        </p:nvPicPr>
        <p:blipFill>
          <a:blip r:embed="rId15"/>
          <a:stretch>
            <a:fillRect/>
          </a:stretch>
        </p:blipFill>
        <p:spPr>
          <a:xfrm>
            <a:off x="5607203" y="2757135"/>
            <a:ext cx="521048" cy="196598"/>
          </a:xfrm>
          <a:prstGeom prst="rect">
            <a:avLst/>
          </a:prstGeom>
        </p:spPr>
      </p:pic>
      <p:sp>
        <p:nvSpPr>
          <p:cNvPr id="118" name="TextBox 117"/>
          <p:cNvSpPr txBox="1"/>
          <p:nvPr/>
        </p:nvSpPr>
        <p:spPr>
          <a:xfrm>
            <a:off x="6401592" y="3726645"/>
            <a:ext cx="449162" cy="184666"/>
          </a:xfrm>
          <a:prstGeom prst="rect">
            <a:avLst/>
          </a:prstGeom>
          <a:noFill/>
        </p:spPr>
        <p:txBody>
          <a:bodyPr wrap="none" rtlCol="0">
            <a:spAutoFit/>
          </a:bodyPr>
          <a:lstStyle/>
          <a:p>
            <a:pPr algn="ctr"/>
            <a:r>
              <a:rPr lang="en-US" sz="600">
                <a:solidFill>
                  <a:schemeClr val="bg1"/>
                </a:solidFill>
              </a:rPr>
              <a:t>Holding</a:t>
            </a:r>
          </a:p>
        </p:txBody>
      </p:sp>
      <p:sp>
        <p:nvSpPr>
          <p:cNvPr id="119" name="TextBox 118"/>
          <p:cNvSpPr txBox="1"/>
          <p:nvPr/>
        </p:nvSpPr>
        <p:spPr>
          <a:xfrm>
            <a:off x="6301404" y="2933927"/>
            <a:ext cx="649538" cy="246221"/>
          </a:xfrm>
          <a:prstGeom prst="rect">
            <a:avLst/>
          </a:prstGeom>
          <a:noFill/>
        </p:spPr>
        <p:txBody>
          <a:bodyPr wrap="none" rtlCol="0">
            <a:spAutoFit/>
          </a:bodyPr>
          <a:lstStyle/>
          <a:p>
            <a:pPr algn="ctr">
              <a:lnSpc>
                <a:spcPts val="600"/>
              </a:lnSpc>
            </a:pPr>
            <a:r>
              <a:rPr lang="en-US" sz="600">
                <a:solidFill>
                  <a:schemeClr val="bg1"/>
                </a:solidFill>
              </a:rPr>
              <a:t>Conformance</a:t>
            </a:r>
          </a:p>
          <a:p>
            <a:pPr algn="ctr">
              <a:lnSpc>
                <a:spcPts val="600"/>
              </a:lnSpc>
            </a:pPr>
            <a:r>
              <a:rPr lang="en-US" sz="600">
                <a:solidFill>
                  <a:schemeClr val="bg1"/>
                </a:solidFill>
              </a:rPr>
              <a:t>Monitoring</a:t>
            </a:r>
          </a:p>
        </p:txBody>
      </p:sp>
      <p:sp>
        <p:nvSpPr>
          <p:cNvPr id="120" name="TextBox 119"/>
          <p:cNvSpPr txBox="1"/>
          <p:nvPr/>
        </p:nvSpPr>
        <p:spPr>
          <a:xfrm>
            <a:off x="5652764" y="2933927"/>
            <a:ext cx="429926" cy="169277"/>
          </a:xfrm>
          <a:prstGeom prst="rect">
            <a:avLst/>
          </a:prstGeom>
          <a:noFill/>
        </p:spPr>
        <p:txBody>
          <a:bodyPr wrap="none" rtlCol="0">
            <a:spAutoFit/>
          </a:bodyPr>
          <a:lstStyle/>
          <a:p>
            <a:pPr algn="ctr">
              <a:lnSpc>
                <a:spcPts val="600"/>
              </a:lnSpc>
            </a:pPr>
            <a:r>
              <a:rPr lang="en-US" sz="600">
                <a:solidFill>
                  <a:schemeClr val="bg1"/>
                </a:solidFill>
              </a:rPr>
              <a:t>Terrain</a:t>
            </a:r>
          </a:p>
        </p:txBody>
      </p:sp>
      <p:sp>
        <p:nvSpPr>
          <p:cNvPr id="121" name="TextBox 120"/>
          <p:cNvSpPr txBox="1"/>
          <p:nvPr/>
        </p:nvSpPr>
        <p:spPr>
          <a:xfrm>
            <a:off x="4690416" y="5295110"/>
            <a:ext cx="721672" cy="169277"/>
          </a:xfrm>
          <a:prstGeom prst="rect">
            <a:avLst/>
          </a:prstGeom>
          <a:noFill/>
        </p:spPr>
        <p:txBody>
          <a:bodyPr wrap="none" rtlCol="0">
            <a:spAutoFit/>
          </a:bodyPr>
          <a:lstStyle/>
          <a:p>
            <a:pPr algn="ctr">
              <a:lnSpc>
                <a:spcPts val="600"/>
              </a:lnSpc>
            </a:pPr>
            <a:r>
              <a:rPr lang="en-US" sz="600">
                <a:solidFill>
                  <a:schemeClr val="bg1"/>
                </a:solidFill>
              </a:rPr>
              <a:t>Destination Info</a:t>
            </a:r>
          </a:p>
        </p:txBody>
      </p:sp>
      <p:sp>
        <p:nvSpPr>
          <p:cNvPr id="122" name="TextBox 121"/>
          <p:cNvSpPr txBox="1"/>
          <p:nvPr/>
        </p:nvSpPr>
        <p:spPr>
          <a:xfrm>
            <a:off x="6345487" y="4642422"/>
            <a:ext cx="561372" cy="169277"/>
          </a:xfrm>
          <a:prstGeom prst="rect">
            <a:avLst/>
          </a:prstGeom>
          <a:noFill/>
        </p:spPr>
        <p:txBody>
          <a:bodyPr wrap="none" rtlCol="0">
            <a:spAutoFit/>
          </a:bodyPr>
          <a:lstStyle/>
          <a:p>
            <a:pPr algn="ctr">
              <a:lnSpc>
                <a:spcPts val="600"/>
              </a:lnSpc>
            </a:pPr>
            <a:r>
              <a:rPr lang="en-US" sz="600">
                <a:solidFill>
                  <a:schemeClr val="bg1"/>
                </a:solidFill>
              </a:rPr>
              <a:t>Airport Info</a:t>
            </a:r>
          </a:p>
        </p:txBody>
      </p:sp>
      <p:sp>
        <p:nvSpPr>
          <p:cNvPr id="123" name="TextBox 122"/>
          <p:cNvSpPr txBox="1"/>
          <p:nvPr/>
        </p:nvSpPr>
        <p:spPr>
          <a:xfrm>
            <a:off x="5490060" y="5295110"/>
            <a:ext cx="755336" cy="169277"/>
          </a:xfrm>
          <a:prstGeom prst="rect">
            <a:avLst/>
          </a:prstGeom>
          <a:noFill/>
        </p:spPr>
        <p:txBody>
          <a:bodyPr wrap="none" rtlCol="0">
            <a:spAutoFit/>
          </a:bodyPr>
          <a:lstStyle/>
          <a:p>
            <a:pPr algn="ctr">
              <a:lnSpc>
                <a:spcPts val="600"/>
              </a:lnSpc>
            </a:pPr>
            <a:r>
              <a:rPr lang="en-US" sz="600">
                <a:solidFill>
                  <a:schemeClr val="bg1"/>
                </a:solidFill>
              </a:rPr>
              <a:t>Weather Notices</a:t>
            </a:r>
          </a:p>
        </p:txBody>
      </p:sp>
      <p:sp>
        <p:nvSpPr>
          <p:cNvPr id="124" name="TextBox 123"/>
          <p:cNvSpPr txBox="1"/>
          <p:nvPr/>
        </p:nvSpPr>
        <p:spPr>
          <a:xfrm>
            <a:off x="6346288" y="5295110"/>
            <a:ext cx="559769" cy="169277"/>
          </a:xfrm>
          <a:prstGeom prst="rect">
            <a:avLst/>
          </a:prstGeom>
          <a:noFill/>
        </p:spPr>
        <p:txBody>
          <a:bodyPr wrap="none" rtlCol="0">
            <a:spAutoFit/>
          </a:bodyPr>
          <a:lstStyle/>
          <a:p>
            <a:pPr algn="ctr">
              <a:lnSpc>
                <a:spcPts val="600"/>
              </a:lnSpc>
            </a:pPr>
            <a:r>
              <a:rPr lang="en-US" sz="600">
                <a:solidFill>
                  <a:schemeClr val="bg1"/>
                </a:solidFill>
              </a:rPr>
              <a:t>Reminders</a:t>
            </a:r>
          </a:p>
        </p:txBody>
      </p:sp>
      <p:sp>
        <p:nvSpPr>
          <p:cNvPr id="125" name="TextBox 124"/>
          <p:cNvSpPr txBox="1"/>
          <p:nvPr/>
        </p:nvSpPr>
        <p:spPr>
          <a:xfrm>
            <a:off x="4782588" y="2933927"/>
            <a:ext cx="537328" cy="169277"/>
          </a:xfrm>
          <a:prstGeom prst="rect">
            <a:avLst/>
          </a:prstGeom>
          <a:noFill/>
        </p:spPr>
        <p:txBody>
          <a:bodyPr wrap="none" rtlCol="0">
            <a:spAutoFit/>
          </a:bodyPr>
          <a:lstStyle/>
          <a:p>
            <a:pPr algn="ctr">
              <a:lnSpc>
                <a:spcPts val="600"/>
              </a:lnSpc>
            </a:pPr>
            <a:r>
              <a:rPr lang="en-US" sz="600">
                <a:solidFill>
                  <a:schemeClr val="bg1"/>
                </a:solidFill>
              </a:rPr>
              <a:t>Checklists</a:t>
            </a:r>
          </a:p>
        </p:txBody>
      </p:sp>
      <p:sp>
        <p:nvSpPr>
          <p:cNvPr id="126" name="Isosceles Triangle 125"/>
          <p:cNvSpPr/>
          <p:nvPr/>
        </p:nvSpPr>
        <p:spPr>
          <a:xfrm>
            <a:off x="6494348" y="3432416"/>
            <a:ext cx="68580" cy="6858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7" name="Straight Arrow Connector 126"/>
          <p:cNvCxnSpPr/>
          <p:nvPr/>
        </p:nvCxnSpPr>
        <p:spPr>
          <a:xfrm>
            <a:off x="4123670" y="3172224"/>
            <a:ext cx="394601"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3616043" y="2923515"/>
            <a:ext cx="497419" cy="497419"/>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9" name="Straight Arrow Connector 128"/>
          <p:cNvCxnSpPr/>
          <p:nvPr/>
        </p:nvCxnSpPr>
        <p:spPr>
          <a:xfrm>
            <a:off x="4123670" y="3761155"/>
            <a:ext cx="394601"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3613923" y="3514112"/>
            <a:ext cx="497419" cy="497419"/>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1" name="Straight Arrow Connector 130"/>
          <p:cNvCxnSpPr/>
          <p:nvPr/>
        </p:nvCxnSpPr>
        <p:spPr>
          <a:xfrm>
            <a:off x="4123670" y="4353417"/>
            <a:ext cx="394601"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3611802" y="4104708"/>
            <a:ext cx="497419" cy="497419"/>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3" name="Straight Arrow Connector 132"/>
          <p:cNvCxnSpPr/>
          <p:nvPr/>
        </p:nvCxnSpPr>
        <p:spPr>
          <a:xfrm>
            <a:off x="4123670" y="4944014"/>
            <a:ext cx="394601" cy="0"/>
          </a:xfrm>
          <a:prstGeom prst="straightConnector1">
            <a:avLst/>
          </a:prstGeom>
          <a:ln w="12700"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3609682" y="4695305"/>
            <a:ext cx="497419" cy="497419"/>
          </a:xfrm>
          <a:prstGeom prst="ellipse">
            <a:avLst/>
          </a:prstGeom>
          <a:no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2" name="Straight Connector 91"/>
          <p:cNvCxnSpPr/>
          <p:nvPr/>
        </p:nvCxnSpPr>
        <p:spPr>
          <a:xfrm flipV="1">
            <a:off x="8281897" y="3432416"/>
            <a:ext cx="0" cy="255477"/>
          </a:xfrm>
          <a:prstGeom prst="line">
            <a:avLst/>
          </a:prstGeom>
          <a:ln w="28575"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025953" y="2923514"/>
            <a:ext cx="1492106" cy="497420"/>
            <a:chOff x="9367936" y="2326394"/>
            <a:chExt cx="1989475" cy="663226"/>
          </a:xfrm>
        </p:grpSpPr>
        <p:cxnSp>
          <p:nvCxnSpPr>
            <p:cNvPr id="135" name="Straight Arrow Connector 134"/>
            <p:cNvCxnSpPr/>
            <p:nvPr/>
          </p:nvCxnSpPr>
          <p:spPr>
            <a:xfrm flipH="1">
              <a:off x="9367936" y="2658007"/>
              <a:ext cx="1680630" cy="0"/>
            </a:xfrm>
            <a:prstGeom prst="straightConnector1">
              <a:avLst/>
            </a:prstGeom>
            <a:ln w="28575"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flipH="1">
              <a:off x="9789028" y="2326395"/>
              <a:ext cx="663225" cy="663225"/>
            </a:xfrm>
            <a:prstGeom prst="ellipse">
              <a:avLst/>
            </a:prstGeom>
            <a:solidFill>
              <a:schemeClr val="bg1"/>
            </a:solid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Oval 136"/>
            <p:cNvSpPr/>
            <p:nvPr/>
          </p:nvSpPr>
          <p:spPr>
            <a:xfrm flipH="1">
              <a:off x="10694186" y="2326394"/>
              <a:ext cx="663225" cy="663225"/>
            </a:xfrm>
            <a:prstGeom prst="ellipse">
              <a:avLst/>
            </a:prstGeom>
            <a:solidFill>
              <a:schemeClr val="bg1"/>
            </a:solidFill>
            <a:ln w="3175">
              <a:solidFill>
                <a:srgbClr val="003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8" name="Picture 137"/>
            <p:cNvPicPr>
              <a:picLocks noChangeAspect="1"/>
            </p:cNvPicPr>
            <p:nvPr/>
          </p:nvPicPr>
          <p:blipFill>
            <a:blip r:embed="rId16"/>
            <a:stretch>
              <a:fillRect/>
            </a:stretch>
          </p:blipFill>
          <p:spPr>
            <a:xfrm>
              <a:off x="9977005" y="2458270"/>
              <a:ext cx="286889" cy="435466"/>
            </a:xfrm>
            <a:prstGeom prst="rect">
              <a:avLst/>
            </a:prstGeom>
          </p:spPr>
        </p:pic>
        <p:grpSp>
          <p:nvGrpSpPr>
            <p:cNvPr id="139" name="Group 138"/>
            <p:cNvGrpSpPr/>
            <p:nvPr/>
          </p:nvGrpSpPr>
          <p:grpSpPr>
            <a:xfrm>
              <a:off x="10830438" y="2435402"/>
              <a:ext cx="367181" cy="453937"/>
              <a:chOff x="8372772" y="2499318"/>
              <a:chExt cx="248265" cy="306924"/>
            </a:xfrm>
          </p:grpSpPr>
          <p:pic>
            <p:nvPicPr>
              <p:cNvPr id="140" name="Picture 139"/>
              <p:cNvPicPr>
                <a:picLocks noChangeAspect="1"/>
              </p:cNvPicPr>
              <p:nvPr/>
            </p:nvPicPr>
            <p:blipFill>
              <a:blip r:embed="rId17"/>
              <a:stretch>
                <a:fillRect/>
              </a:stretch>
            </p:blipFill>
            <p:spPr>
              <a:xfrm>
                <a:off x="8403976" y="2499318"/>
                <a:ext cx="217061" cy="306924"/>
              </a:xfrm>
              <a:prstGeom prst="rect">
                <a:avLst/>
              </a:prstGeom>
            </p:spPr>
          </p:pic>
          <p:cxnSp>
            <p:nvCxnSpPr>
              <p:cNvPr id="141" name="Straight Arrow Connector 140"/>
              <p:cNvCxnSpPr/>
              <p:nvPr/>
            </p:nvCxnSpPr>
            <p:spPr>
              <a:xfrm>
                <a:off x="8520256" y="2523060"/>
                <a:ext cx="65763" cy="0"/>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8372772" y="2523060"/>
                <a:ext cx="65763" cy="0"/>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sp>
        <p:nvSpPr>
          <p:cNvPr id="143" name="TextBox 142"/>
          <p:cNvSpPr txBox="1"/>
          <p:nvPr/>
        </p:nvSpPr>
        <p:spPr>
          <a:xfrm>
            <a:off x="8043621" y="4851154"/>
            <a:ext cx="559769" cy="300082"/>
          </a:xfrm>
          <a:prstGeom prst="rect">
            <a:avLst/>
          </a:prstGeom>
          <a:noFill/>
        </p:spPr>
        <p:txBody>
          <a:bodyPr wrap="none" rtlCol="0">
            <a:spAutoFit/>
          </a:bodyPr>
          <a:lstStyle/>
          <a:p>
            <a:pPr>
              <a:spcAft>
                <a:spcPts val="450"/>
              </a:spcAft>
            </a:pPr>
            <a:r>
              <a:rPr lang="en-US" sz="1350" b="1">
                <a:ea typeface="Verdana" pitchFamily="34" charset="0"/>
                <a:cs typeface="Verdana" pitchFamily="34" charset="0"/>
              </a:rPr>
              <a:t>Pilot</a:t>
            </a:r>
          </a:p>
        </p:txBody>
      </p:sp>
      <p:sp>
        <p:nvSpPr>
          <p:cNvPr id="144" name="Freeform 143"/>
          <p:cNvSpPr/>
          <p:nvPr/>
        </p:nvSpPr>
        <p:spPr>
          <a:xfrm>
            <a:off x="4856584" y="3088162"/>
            <a:ext cx="1059691" cy="809764"/>
          </a:xfrm>
          <a:custGeom>
            <a:avLst/>
            <a:gdLst>
              <a:gd name="connsiteX0" fmla="*/ 159953 w 1412921"/>
              <a:gd name="connsiteY0" fmla="*/ 255926 h 1079685"/>
              <a:gd name="connsiteX1" fmla="*/ 61315 w 1412921"/>
              <a:gd name="connsiteY1" fmla="*/ 399884 h 1079685"/>
              <a:gd name="connsiteX2" fmla="*/ 7998 w 1412921"/>
              <a:gd name="connsiteY2" fmla="*/ 551839 h 1079685"/>
              <a:gd name="connsiteX3" fmla="*/ 0 w 1412921"/>
              <a:gd name="connsiteY3" fmla="*/ 751781 h 1079685"/>
              <a:gd name="connsiteX4" fmla="*/ 34656 w 1412921"/>
              <a:gd name="connsiteY4" fmla="*/ 919732 h 1079685"/>
              <a:gd name="connsiteX5" fmla="*/ 98638 w 1412921"/>
              <a:gd name="connsiteY5" fmla="*/ 1042363 h 1079685"/>
              <a:gd name="connsiteX6" fmla="*/ 197276 w 1412921"/>
              <a:gd name="connsiteY6" fmla="*/ 1077019 h 1079685"/>
              <a:gd name="connsiteX7" fmla="*/ 274586 w 1412921"/>
              <a:gd name="connsiteY7" fmla="*/ 1079685 h 1079685"/>
              <a:gd name="connsiteX8" fmla="*/ 298579 w 1412921"/>
              <a:gd name="connsiteY8" fmla="*/ 1053026 h 1079685"/>
              <a:gd name="connsiteX9" fmla="*/ 343900 w 1412921"/>
              <a:gd name="connsiteY9" fmla="*/ 1042363 h 1079685"/>
              <a:gd name="connsiteX10" fmla="*/ 375890 w 1412921"/>
              <a:gd name="connsiteY10" fmla="*/ 1018370 h 1079685"/>
              <a:gd name="connsiteX11" fmla="*/ 482526 w 1412921"/>
              <a:gd name="connsiteY11" fmla="*/ 1018370 h 1079685"/>
              <a:gd name="connsiteX12" fmla="*/ 615820 w 1412921"/>
              <a:gd name="connsiteY12" fmla="*/ 994377 h 1079685"/>
              <a:gd name="connsiteX13" fmla="*/ 786437 w 1412921"/>
              <a:gd name="connsiteY13" fmla="*/ 981047 h 1079685"/>
              <a:gd name="connsiteX14" fmla="*/ 949056 w 1412921"/>
              <a:gd name="connsiteY14" fmla="*/ 927730 h 1079685"/>
              <a:gd name="connsiteX15" fmla="*/ 1026367 w 1412921"/>
              <a:gd name="connsiteY15" fmla="*/ 858417 h 1079685"/>
              <a:gd name="connsiteX16" fmla="*/ 1058358 w 1412921"/>
              <a:gd name="connsiteY16" fmla="*/ 765110 h 1079685"/>
              <a:gd name="connsiteX17" fmla="*/ 1186321 w 1412921"/>
              <a:gd name="connsiteY17" fmla="*/ 735786 h 1079685"/>
              <a:gd name="connsiteX18" fmla="*/ 1324947 w 1412921"/>
              <a:gd name="connsiteY18" fmla="*/ 653143 h 1079685"/>
              <a:gd name="connsiteX19" fmla="*/ 1412921 w 1412921"/>
              <a:gd name="connsiteY19" fmla="*/ 490524 h 1079685"/>
              <a:gd name="connsiteX20" fmla="*/ 1351606 w 1412921"/>
              <a:gd name="connsiteY20" fmla="*/ 301246 h 1079685"/>
              <a:gd name="connsiteX21" fmla="*/ 1215645 w 1412921"/>
              <a:gd name="connsiteY21" fmla="*/ 159954 h 1079685"/>
              <a:gd name="connsiteX22" fmla="*/ 1029033 w 1412921"/>
              <a:gd name="connsiteY22" fmla="*/ 53318 h 1079685"/>
              <a:gd name="connsiteX23" fmla="*/ 839755 w 1412921"/>
              <a:gd name="connsiteY23" fmla="*/ 0 h 1079685"/>
              <a:gd name="connsiteX24" fmla="*/ 581164 w 1412921"/>
              <a:gd name="connsiteY24" fmla="*/ 18661 h 1079685"/>
              <a:gd name="connsiteX25" fmla="*/ 346565 w 1412921"/>
              <a:gd name="connsiteY25" fmla="*/ 95972 h 1079685"/>
              <a:gd name="connsiteX26" fmla="*/ 218603 w 1412921"/>
              <a:gd name="connsiteY26" fmla="*/ 191944 h 1079685"/>
              <a:gd name="connsiteX27" fmla="*/ 159953 w 1412921"/>
              <a:gd name="connsiteY27" fmla="*/ 255926 h 107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2921" h="1079685">
                <a:moveTo>
                  <a:pt x="159953" y="255926"/>
                </a:moveTo>
                <a:lnTo>
                  <a:pt x="61315" y="399884"/>
                </a:lnTo>
                <a:lnTo>
                  <a:pt x="7998" y="551839"/>
                </a:lnTo>
                <a:lnTo>
                  <a:pt x="0" y="751781"/>
                </a:lnTo>
                <a:lnTo>
                  <a:pt x="34656" y="919732"/>
                </a:lnTo>
                <a:lnTo>
                  <a:pt x="98638" y="1042363"/>
                </a:lnTo>
                <a:lnTo>
                  <a:pt x="197276" y="1077019"/>
                </a:lnTo>
                <a:lnTo>
                  <a:pt x="274586" y="1079685"/>
                </a:lnTo>
                <a:lnTo>
                  <a:pt x="298579" y="1053026"/>
                </a:lnTo>
                <a:lnTo>
                  <a:pt x="343900" y="1042363"/>
                </a:lnTo>
                <a:lnTo>
                  <a:pt x="375890" y="1018370"/>
                </a:lnTo>
                <a:lnTo>
                  <a:pt x="482526" y="1018370"/>
                </a:lnTo>
                <a:lnTo>
                  <a:pt x="615820" y="994377"/>
                </a:lnTo>
                <a:lnTo>
                  <a:pt x="786437" y="981047"/>
                </a:lnTo>
                <a:lnTo>
                  <a:pt x="949056" y="927730"/>
                </a:lnTo>
                <a:lnTo>
                  <a:pt x="1026367" y="858417"/>
                </a:lnTo>
                <a:lnTo>
                  <a:pt x="1058358" y="765110"/>
                </a:lnTo>
                <a:lnTo>
                  <a:pt x="1186321" y="735786"/>
                </a:lnTo>
                <a:lnTo>
                  <a:pt x="1324947" y="653143"/>
                </a:lnTo>
                <a:lnTo>
                  <a:pt x="1412921" y="490524"/>
                </a:lnTo>
                <a:lnTo>
                  <a:pt x="1351606" y="301246"/>
                </a:lnTo>
                <a:lnTo>
                  <a:pt x="1215645" y="159954"/>
                </a:lnTo>
                <a:lnTo>
                  <a:pt x="1029033" y="53318"/>
                </a:lnTo>
                <a:lnTo>
                  <a:pt x="839755" y="0"/>
                </a:lnTo>
                <a:lnTo>
                  <a:pt x="581164" y="18661"/>
                </a:lnTo>
                <a:lnTo>
                  <a:pt x="346565" y="95972"/>
                </a:lnTo>
                <a:lnTo>
                  <a:pt x="218603" y="191944"/>
                </a:lnTo>
                <a:lnTo>
                  <a:pt x="159953" y="255926"/>
                </a:lnTo>
                <a:close/>
              </a:path>
            </a:pathLst>
          </a:custGeom>
          <a:solidFill>
            <a:srgbClr val="000000">
              <a:alpha val="69804"/>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145" name="Group 144"/>
          <p:cNvGrpSpPr/>
          <p:nvPr/>
        </p:nvGrpSpPr>
        <p:grpSpPr>
          <a:xfrm>
            <a:off x="4893649" y="3164043"/>
            <a:ext cx="1053436" cy="673654"/>
            <a:chOff x="6524863" y="2647098"/>
            <a:chExt cx="1404580" cy="898204"/>
          </a:xfrm>
        </p:grpSpPr>
        <p:grpSp>
          <p:nvGrpSpPr>
            <p:cNvPr id="146" name="Group 145"/>
            <p:cNvGrpSpPr/>
            <p:nvPr/>
          </p:nvGrpSpPr>
          <p:grpSpPr>
            <a:xfrm>
              <a:off x="6707864" y="3216709"/>
              <a:ext cx="561256" cy="130144"/>
              <a:chOff x="6922186" y="2727228"/>
              <a:chExt cx="561256" cy="130144"/>
            </a:xfrm>
          </p:grpSpPr>
          <p:sp>
            <p:nvSpPr>
              <p:cNvPr id="158" name="Freeform 157"/>
              <p:cNvSpPr/>
              <p:nvPr/>
            </p:nvSpPr>
            <p:spPr>
              <a:xfrm>
                <a:off x="6922186" y="2763260"/>
                <a:ext cx="561256" cy="94112"/>
              </a:xfrm>
              <a:custGeom>
                <a:avLst/>
                <a:gdLst>
                  <a:gd name="connsiteX0" fmla="*/ 0 w 1010264"/>
                  <a:gd name="connsiteY0" fmla="*/ 132736 h 132736"/>
                  <a:gd name="connsiteX1" fmla="*/ 191729 w 1010264"/>
                  <a:gd name="connsiteY1" fmla="*/ 132736 h 132736"/>
                  <a:gd name="connsiteX2" fmla="*/ 324465 w 1010264"/>
                  <a:gd name="connsiteY2" fmla="*/ 0 h 132736"/>
                  <a:gd name="connsiteX3" fmla="*/ 656303 w 1010264"/>
                  <a:gd name="connsiteY3" fmla="*/ 0 h 132736"/>
                  <a:gd name="connsiteX4" fmla="*/ 781664 w 1010264"/>
                  <a:gd name="connsiteY4" fmla="*/ 125361 h 132736"/>
                  <a:gd name="connsiteX5" fmla="*/ 1010264 w 1010264"/>
                  <a:gd name="connsiteY5" fmla="*/ 125361 h 13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0264" h="132736">
                    <a:moveTo>
                      <a:pt x="0" y="132736"/>
                    </a:moveTo>
                    <a:lnTo>
                      <a:pt x="191729" y="132736"/>
                    </a:lnTo>
                    <a:lnTo>
                      <a:pt x="324465" y="0"/>
                    </a:lnTo>
                    <a:lnTo>
                      <a:pt x="656303" y="0"/>
                    </a:lnTo>
                    <a:lnTo>
                      <a:pt x="781664" y="125361"/>
                    </a:lnTo>
                    <a:lnTo>
                      <a:pt x="1010264" y="12536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Freeform 158"/>
              <p:cNvSpPr/>
              <p:nvPr/>
            </p:nvSpPr>
            <p:spPr>
              <a:xfrm>
                <a:off x="7169879" y="2727228"/>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7" name="Group 146"/>
            <p:cNvGrpSpPr/>
            <p:nvPr/>
          </p:nvGrpSpPr>
          <p:grpSpPr>
            <a:xfrm>
              <a:off x="6746836" y="2647098"/>
              <a:ext cx="319510" cy="319510"/>
              <a:chOff x="7105650" y="1986835"/>
              <a:chExt cx="242888" cy="242888"/>
            </a:xfrm>
          </p:grpSpPr>
          <p:cxnSp>
            <p:nvCxnSpPr>
              <p:cNvPr id="155" name="Straight Connector 154"/>
              <p:cNvCxnSpPr/>
              <p:nvPr/>
            </p:nvCxnSpPr>
            <p:spPr>
              <a:xfrm>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7105650" y="2108279"/>
                <a:ext cx="2428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Oval 156"/>
              <p:cNvSpPr/>
              <p:nvPr/>
            </p:nvSpPr>
            <p:spPr>
              <a:xfrm>
                <a:off x="7147724" y="2026352"/>
                <a:ext cx="159105" cy="159105"/>
              </a:xfrm>
              <a:prstGeom prst="ellipse">
                <a:avLst/>
              </a:prstGeom>
              <a:solidFill>
                <a:srgbClr val="0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48" name="Group 147"/>
            <p:cNvGrpSpPr/>
            <p:nvPr/>
          </p:nvGrpSpPr>
          <p:grpSpPr>
            <a:xfrm>
              <a:off x="7433695" y="2690825"/>
              <a:ext cx="228483" cy="295560"/>
              <a:chOff x="7119937" y="1831180"/>
              <a:chExt cx="327287" cy="423371"/>
            </a:xfrm>
          </p:grpSpPr>
          <p:sp>
            <p:nvSpPr>
              <p:cNvPr id="152" name="Rounded Rectangle 16"/>
              <p:cNvSpPr/>
              <p:nvPr/>
            </p:nvSpPr>
            <p:spPr>
              <a:xfrm>
                <a:off x="7119937" y="1831180"/>
                <a:ext cx="288131" cy="423371"/>
              </a:xfrm>
              <a:custGeom>
                <a:avLst/>
                <a:gdLst>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85725 w 285750"/>
                  <a:gd name="connsiteY6" fmla="*/ 509096 h 509096"/>
                  <a:gd name="connsiteX7" fmla="*/ 0 w 285750"/>
                  <a:gd name="connsiteY7" fmla="*/ 423371 h 509096"/>
                  <a:gd name="connsiteX8" fmla="*/ 0 w 285750"/>
                  <a:gd name="connsiteY8" fmla="*/ 85725 h 509096"/>
                  <a:gd name="connsiteX0" fmla="*/ 0 w 285750"/>
                  <a:gd name="connsiteY0" fmla="*/ 85725 h 509096"/>
                  <a:gd name="connsiteX1" fmla="*/ 85725 w 285750"/>
                  <a:gd name="connsiteY1" fmla="*/ 0 h 509096"/>
                  <a:gd name="connsiteX2" fmla="*/ 200025 w 285750"/>
                  <a:gd name="connsiteY2" fmla="*/ 0 h 509096"/>
                  <a:gd name="connsiteX3" fmla="*/ 285750 w 285750"/>
                  <a:gd name="connsiteY3" fmla="*/ 85725 h 509096"/>
                  <a:gd name="connsiteX4" fmla="*/ 285750 w 285750"/>
                  <a:gd name="connsiteY4" fmla="*/ 423371 h 509096"/>
                  <a:gd name="connsiteX5" fmla="*/ 200025 w 285750"/>
                  <a:gd name="connsiteY5" fmla="*/ 509096 h 509096"/>
                  <a:gd name="connsiteX6" fmla="*/ 0 w 285750"/>
                  <a:gd name="connsiteY6" fmla="*/ 423371 h 509096"/>
                  <a:gd name="connsiteX7" fmla="*/ 0 w 285750"/>
                  <a:gd name="connsiteY7" fmla="*/ 85725 h 509096"/>
                  <a:gd name="connsiteX0" fmla="*/ 0 w 285750"/>
                  <a:gd name="connsiteY0" fmla="*/ 423371 h 514811"/>
                  <a:gd name="connsiteX1" fmla="*/ 0 w 285750"/>
                  <a:gd name="connsiteY1" fmla="*/ 85725 h 514811"/>
                  <a:gd name="connsiteX2" fmla="*/ 85725 w 285750"/>
                  <a:gd name="connsiteY2" fmla="*/ 0 h 514811"/>
                  <a:gd name="connsiteX3" fmla="*/ 200025 w 285750"/>
                  <a:gd name="connsiteY3" fmla="*/ 0 h 514811"/>
                  <a:gd name="connsiteX4" fmla="*/ 285750 w 285750"/>
                  <a:gd name="connsiteY4" fmla="*/ 85725 h 514811"/>
                  <a:gd name="connsiteX5" fmla="*/ 285750 w 285750"/>
                  <a:gd name="connsiteY5" fmla="*/ 423371 h 514811"/>
                  <a:gd name="connsiteX6" fmla="*/ 200025 w 285750"/>
                  <a:gd name="connsiteY6" fmla="*/ 509096 h 514811"/>
                  <a:gd name="connsiteX7" fmla="*/ 91440 w 285750"/>
                  <a:gd name="connsiteY7" fmla="*/ 514811 h 514811"/>
                  <a:gd name="connsiteX0" fmla="*/ 0 w 285750"/>
                  <a:gd name="connsiteY0" fmla="*/ 423371 h 509096"/>
                  <a:gd name="connsiteX1" fmla="*/ 0 w 285750"/>
                  <a:gd name="connsiteY1" fmla="*/ 85725 h 509096"/>
                  <a:gd name="connsiteX2" fmla="*/ 85725 w 285750"/>
                  <a:gd name="connsiteY2" fmla="*/ 0 h 509096"/>
                  <a:gd name="connsiteX3" fmla="*/ 200025 w 285750"/>
                  <a:gd name="connsiteY3" fmla="*/ 0 h 509096"/>
                  <a:gd name="connsiteX4" fmla="*/ 285750 w 285750"/>
                  <a:gd name="connsiteY4" fmla="*/ 85725 h 509096"/>
                  <a:gd name="connsiteX5" fmla="*/ 285750 w 285750"/>
                  <a:gd name="connsiteY5" fmla="*/ 423371 h 509096"/>
                  <a:gd name="connsiteX6" fmla="*/ 200025 w 285750"/>
                  <a:gd name="connsiteY6" fmla="*/ 509096 h 509096"/>
                  <a:gd name="connsiteX0" fmla="*/ 0 w 285750"/>
                  <a:gd name="connsiteY0" fmla="*/ 423371 h 423371"/>
                  <a:gd name="connsiteX1" fmla="*/ 0 w 285750"/>
                  <a:gd name="connsiteY1" fmla="*/ 85725 h 423371"/>
                  <a:gd name="connsiteX2" fmla="*/ 85725 w 285750"/>
                  <a:gd name="connsiteY2" fmla="*/ 0 h 423371"/>
                  <a:gd name="connsiteX3" fmla="*/ 200025 w 285750"/>
                  <a:gd name="connsiteY3" fmla="*/ 0 h 423371"/>
                  <a:gd name="connsiteX4" fmla="*/ 285750 w 285750"/>
                  <a:gd name="connsiteY4" fmla="*/ 85725 h 423371"/>
                  <a:gd name="connsiteX5" fmla="*/ 285750 w 285750"/>
                  <a:gd name="connsiteY5" fmla="*/ 423371 h 423371"/>
                  <a:gd name="connsiteX0" fmla="*/ 0 w 288131"/>
                  <a:gd name="connsiteY0" fmla="*/ 154289 h 423371"/>
                  <a:gd name="connsiteX1" fmla="*/ 2381 w 288131"/>
                  <a:gd name="connsiteY1" fmla="*/ 85725 h 423371"/>
                  <a:gd name="connsiteX2" fmla="*/ 88106 w 288131"/>
                  <a:gd name="connsiteY2" fmla="*/ 0 h 423371"/>
                  <a:gd name="connsiteX3" fmla="*/ 202406 w 288131"/>
                  <a:gd name="connsiteY3" fmla="*/ 0 h 423371"/>
                  <a:gd name="connsiteX4" fmla="*/ 288131 w 288131"/>
                  <a:gd name="connsiteY4" fmla="*/ 85725 h 423371"/>
                  <a:gd name="connsiteX5" fmla="*/ 288131 w 288131"/>
                  <a:gd name="connsiteY5" fmla="*/ 423371 h 42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31" h="423371">
                    <a:moveTo>
                      <a:pt x="0" y="154289"/>
                    </a:moveTo>
                    <a:cubicBezTo>
                      <a:pt x="794" y="131434"/>
                      <a:pt x="1587" y="108580"/>
                      <a:pt x="2381" y="85725"/>
                    </a:cubicBezTo>
                    <a:cubicBezTo>
                      <a:pt x="2381" y="38380"/>
                      <a:pt x="40761" y="0"/>
                      <a:pt x="88106" y="0"/>
                    </a:cubicBezTo>
                    <a:lnTo>
                      <a:pt x="202406" y="0"/>
                    </a:lnTo>
                    <a:cubicBezTo>
                      <a:pt x="249751" y="0"/>
                      <a:pt x="288131" y="38380"/>
                      <a:pt x="288131" y="85725"/>
                    </a:cubicBezTo>
                    <a:lnTo>
                      <a:pt x="288131" y="423371"/>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3" name="Freeform 152"/>
              <p:cNvSpPr/>
              <p:nvPr/>
            </p:nvSpPr>
            <p:spPr>
              <a:xfrm rot="16200000">
                <a:off x="7376031" y="2038131"/>
                <a:ext cx="69738" cy="72649"/>
              </a:xfrm>
              <a:custGeom>
                <a:avLst/>
                <a:gdLst>
                  <a:gd name="connsiteX0" fmla="*/ 0 w 122766"/>
                  <a:gd name="connsiteY0" fmla="*/ 0 h 237065"/>
                  <a:gd name="connsiteX1" fmla="*/ 122766 w 122766"/>
                  <a:gd name="connsiteY1" fmla="*/ 122766 h 237065"/>
                  <a:gd name="connsiteX2" fmla="*/ 8467 w 122766"/>
                  <a:gd name="connsiteY2" fmla="*/ 237065 h 237065"/>
                  <a:gd name="connsiteX0" fmla="*/ 5047 w 127813"/>
                  <a:gd name="connsiteY0" fmla="*/ 0 h 254271"/>
                  <a:gd name="connsiteX1" fmla="*/ 127813 w 127813"/>
                  <a:gd name="connsiteY1" fmla="*/ 122766 h 254271"/>
                  <a:gd name="connsiteX2" fmla="*/ 0 w 127813"/>
                  <a:gd name="connsiteY2" fmla="*/ 254271 h 254271"/>
                </a:gdLst>
                <a:ahLst/>
                <a:cxnLst>
                  <a:cxn ang="0">
                    <a:pos x="connsiteX0" y="connsiteY0"/>
                  </a:cxn>
                  <a:cxn ang="0">
                    <a:pos x="connsiteX1" y="connsiteY1"/>
                  </a:cxn>
                  <a:cxn ang="0">
                    <a:pos x="connsiteX2" y="connsiteY2"/>
                  </a:cxn>
                </a:cxnLst>
                <a:rect l="l" t="t" r="r" b="b"/>
                <a:pathLst>
                  <a:path w="127813" h="254271">
                    <a:moveTo>
                      <a:pt x="5047" y="0"/>
                    </a:moveTo>
                    <a:lnTo>
                      <a:pt x="127813" y="122766"/>
                    </a:lnTo>
                    <a:lnTo>
                      <a:pt x="0" y="254271"/>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4" name="Straight Connector 153"/>
              <p:cNvCxnSpPr/>
              <p:nvPr/>
            </p:nvCxnSpPr>
            <p:spPr>
              <a:xfrm>
                <a:off x="7119937" y="2009775"/>
                <a:ext cx="0" cy="2447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6538039" y="3299081"/>
              <a:ext cx="932306" cy="246221"/>
            </a:xfrm>
            <a:prstGeom prst="rect">
              <a:avLst/>
            </a:prstGeom>
            <a:noFill/>
          </p:spPr>
          <p:txBody>
            <a:bodyPr wrap="none" rtlCol="0">
              <a:spAutoFit/>
            </a:bodyPr>
            <a:lstStyle/>
            <a:p>
              <a:pPr algn="ctr">
                <a:spcAft>
                  <a:spcPts val="450"/>
                </a:spcAft>
              </a:pPr>
              <a:r>
                <a:rPr lang="en-US" sz="600">
                  <a:solidFill>
                    <a:schemeClr val="bg1"/>
                  </a:solidFill>
                  <a:ea typeface="Verdana" pitchFamily="34" charset="0"/>
                  <a:cs typeface="Verdana" pitchFamily="34" charset="0"/>
                </a:rPr>
                <a:t>Phase of Flight</a:t>
              </a:r>
            </a:p>
          </p:txBody>
        </p:sp>
        <p:sp>
          <p:nvSpPr>
            <p:cNvPr id="150" name="TextBox 149"/>
            <p:cNvSpPr txBox="1"/>
            <p:nvPr/>
          </p:nvSpPr>
          <p:spPr>
            <a:xfrm>
              <a:off x="6524863" y="2913786"/>
              <a:ext cx="763458" cy="328294"/>
            </a:xfrm>
            <a:prstGeom prst="rect">
              <a:avLst/>
            </a:prstGeom>
            <a:noFill/>
          </p:spPr>
          <p:txBody>
            <a:bodyPr wrap="none" rtlCol="0">
              <a:spAutoFit/>
            </a:bodyPr>
            <a:lstStyle/>
            <a:p>
              <a:pPr algn="ctr">
                <a:lnSpc>
                  <a:spcPts val="600"/>
                </a:lnSpc>
              </a:pPr>
              <a:r>
                <a:rPr lang="en-US" sz="600">
                  <a:solidFill>
                    <a:schemeClr val="bg1"/>
                  </a:solidFill>
                  <a:ea typeface="Verdana" pitchFamily="34" charset="0"/>
                  <a:cs typeface="Verdana" pitchFamily="34" charset="0"/>
                </a:rPr>
                <a:t>Inferred</a:t>
              </a:r>
            </a:p>
            <a:p>
              <a:pPr algn="ctr">
                <a:lnSpc>
                  <a:spcPts val="600"/>
                </a:lnSpc>
              </a:pPr>
              <a:r>
                <a:rPr lang="en-US" sz="600">
                  <a:solidFill>
                    <a:schemeClr val="bg1"/>
                  </a:solidFill>
                  <a:ea typeface="Verdana" pitchFamily="34" charset="0"/>
                  <a:cs typeface="Verdana" pitchFamily="34" charset="0"/>
                </a:rPr>
                <a:t>Destination</a:t>
              </a:r>
            </a:p>
          </p:txBody>
        </p:sp>
        <p:sp>
          <p:nvSpPr>
            <p:cNvPr id="151" name="TextBox 150"/>
            <p:cNvSpPr txBox="1"/>
            <p:nvPr/>
          </p:nvSpPr>
          <p:spPr>
            <a:xfrm>
              <a:off x="7151025" y="2936128"/>
              <a:ext cx="778418" cy="246221"/>
            </a:xfrm>
            <a:prstGeom prst="rect">
              <a:avLst/>
            </a:prstGeom>
            <a:noFill/>
          </p:spPr>
          <p:txBody>
            <a:bodyPr wrap="none" rtlCol="0">
              <a:spAutoFit/>
            </a:bodyPr>
            <a:lstStyle/>
            <a:p>
              <a:pPr algn="ctr">
                <a:spcAft>
                  <a:spcPts val="450"/>
                </a:spcAft>
              </a:pPr>
              <a:r>
                <a:rPr lang="en-US" sz="600">
                  <a:solidFill>
                    <a:schemeClr val="bg1"/>
                  </a:solidFill>
                  <a:ea typeface="Verdana" pitchFamily="34" charset="0"/>
                  <a:cs typeface="Verdana" pitchFamily="34" charset="0"/>
                </a:rPr>
                <a:t>Pattern Leg</a:t>
              </a:r>
            </a:p>
          </p:txBody>
        </p:sp>
      </p:grpSp>
      <p:sp>
        <p:nvSpPr>
          <p:cNvPr id="76" name="TextBox 75"/>
          <p:cNvSpPr txBox="1"/>
          <p:nvPr/>
        </p:nvSpPr>
        <p:spPr>
          <a:xfrm>
            <a:off x="622874" y="2889918"/>
            <a:ext cx="2478564" cy="461665"/>
          </a:xfrm>
          <a:prstGeom prst="rect">
            <a:avLst/>
          </a:prstGeom>
          <a:noFill/>
        </p:spPr>
        <p:txBody>
          <a:bodyPr wrap="none" rtlCol="0">
            <a:spAutoFit/>
          </a:bodyPr>
          <a:lstStyle>
            <a:defPPr>
              <a:defRPr lang="en-US"/>
            </a:defPPr>
            <a:lvl1pPr>
              <a:spcAft>
                <a:spcPts val="600"/>
              </a:spcAft>
              <a:defRPr sz="3200" b="1">
                <a:solidFill>
                  <a:schemeClr val="bg2"/>
                </a:solidFill>
                <a:ea typeface="Verdana" pitchFamily="34" charset="0"/>
                <a:cs typeface="Verdana" pitchFamily="34" charset="0"/>
              </a:defRPr>
            </a:lvl1pPr>
          </a:lstStyle>
          <a:p>
            <a:r>
              <a:rPr lang="en-US" sz="2400" dirty="0"/>
              <a:t>Safety Features</a:t>
            </a:r>
          </a:p>
        </p:txBody>
      </p:sp>
      <p:sp>
        <p:nvSpPr>
          <p:cNvPr id="77" name="TextBox 76"/>
          <p:cNvSpPr txBox="1"/>
          <p:nvPr/>
        </p:nvSpPr>
        <p:spPr>
          <a:xfrm>
            <a:off x="622874" y="3936835"/>
            <a:ext cx="2675732" cy="461665"/>
          </a:xfrm>
          <a:prstGeom prst="rect">
            <a:avLst/>
          </a:prstGeom>
          <a:noFill/>
        </p:spPr>
        <p:txBody>
          <a:bodyPr wrap="none" rtlCol="0">
            <a:spAutoFit/>
          </a:bodyPr>
          <a:lstStyle>
            <a:defPPr>
              <a:defRPr lang="en-US"/>
            </a:defPPr>
            <a:lvl1pPr>
              <a:spcAft>
                <a:spcPts val="600"/>
              </a:spcAft>
              <a:defRPr sz="3200" b="1">
                <a:solidFill>
                  <a:schemeClr val="bg2"/>
                </a:solidFill>
                <a:ea typeface="Verdana" pitchFamily="34" charset="0"/>
                <a:cs typeface="Verdana" pitchFamily="34" charset="0"/>
              </a:defRPr>
            </a:lvl1pPr>
          </a:lstStyle>
          <a:p>
            <a:r>
              <a:rPr lang="en-US" sz="2400" dirty="0"/>
              <a:t>Pilot Intent Logic</a:t>
            </a:r>
          </a:p>
        </p:txBody>
      </p:sp>
      <p:sp>
        <p:nvSpPr>
          <p:cNvPr id="78" name="TextBox 77"/>
          <p:cNvSpPr txBox="1"/>
          <p:nvPr/>
        </p:nvSpPr>
        <p:spPr>
          <a:xfrm>
            <a:off x="622874" y="4983752"/>
            <a:ext cx="1928733"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Interactions</a:t>
            </a:r>
          </a:p>
        </p:txBody>
      </p:sp>
      <p:sp>
        <p:nvSpPr>
          <p:cNvPr id="79" name="TextBox 78"/>
          <p:cNvSpPr txBox="1"/>
          <p:nvPr/>
        </p:nvSpPr>
        <p:spPr>
          <a:xfrm>
            <a:off x="622873" y="1843002"/>
            <a:ext cx="3045834" cy="461665"/>
          </a:xfrm>
          <a:prstGeom prst="rect">
            <a:avLst/>
          </a:prstGeom>
          <a:noFill/>
        </p:spPr>
        <p:txBody>
          <a:bodyPr wrap="none" rtlCol="0">
            <a:spAutoFit/>
          </a:bodyPr>
          <a:lstStyle>
            <a:defPPr>
              <a:defRPr lang="en-US"/>
            </a:defPPr>
            <a:lvl1pPr>
              <a:spcAft>
                <a:spcPts val="600"/>
              </a:spcAft>
              <a:defRPr sz="3200" b="1">
                <a:ea typeface="Verdana" pitchFamily="34" charset="0"/>
                <a:cs typeface="Verdana" pitchFamily="34" charset="0"/>
              </a:defRPr>
            </a:lvl1pPr>
          </a:lstStyle>
          <a:p>
            <a:r>
              <a:rPr lang="en-US" sz="2400" dirty="0"/>
              <a:t>Cognitive Assistant</a:t>
            </a:r>
          </a:p>
        </p:txBody>
      </p:sp>
    </p:spTree>
    <p:extLst>
      <p:ext uri="{BB962C8B-B14F-4D97-AF65-F5344CB8AC3E}">
        <p14:creationId xmlns:p14="http://schemas.microsoft.com/office/powerpoint/2010/main" val="34350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92"/>
                                        </p:tgtEl>
                                        <p:attrNameLst>
                                          <p:attrName>style.visibility</p:attrName>
                                        </p:attrNameLst>
                                      </p:cBhvr>
                                      <p:to>
                                        <p:strVal val="visible"/>
                                      </p:to>
                                    </p:set>
                                    <p:animEffect transition="in" filter="wipe(down)">
                                      <p:cBhvr>
                                        <p:cTn id="7" dur="1000"/>
                                        <p:tgtEl>
                                          <p:spTgt spid="92"/>
                                        </p:tgtEl>
                                      </p:cBhvr>
                                    </p:animEffect>
                                  </p:childTnLst>
                                </p:cTn>
                              </p:par>
                              <p:par>
                                <p:cTn id="8" presetID="22" presetClass="entr" presetSubtype="2"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000"/>
                                        <p:tgtEl>
                                          <p:spTgt spid="6"/>
                                        </p:tgtEl>
                                      </p:cBhvr>
                                    </p:animEffect>
                                  </p:childTnLst>
                                </p:cTn>
                              </p:par>
                              <p:par>
                                <p:cTn id="11" presetID="22" presetClass="entr" presetSubtype="8" repeatCount="2000" fill="hold" nodeType="withEffect">
                                  <p:stCondLst>
                                    <p:cond delay="5000"/>
                                  </p:stCondLst>
                                  <p:childTnLst>
                                    <p:set>
                                      <p:cBhvr>
                                        <p:cTn id="12" dur="1" fill="hold">
                                          <p:stCondLst>
                                            <p:cond delay="0"/>
                                          </p:stCondLst>
                                        </p:cTn>
                                        <p:tgtEl>
                                          <p:spTgt spid="100"/>
                                        </p:tgtEl>
                                        <p:attrNameLst>
                                          <p:attrName>style.visibility</p:attrName>
                                        </p:attrNameLst>
                                      </p:cBhvr>
                                      <p:to>
                                        <p:strVal val="visible"/>
                                      </p:to>
                                    </p:set>
                                    <p:animEffect transition="in" filter="wipe(left)">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TRE_template">
  <a:themeElements>
    <a:clrScheme name="MITRE_Corporate Palette">
      <a:dk1>
        <a:sysClr val="windowText" lastClr="000000"/>
      </a:dk1>
      <a:lt1>
        <a:sysClr val="window" lastClr="FFFFFF"/>
      </a:lt1>
      <a:dk2>
        <a:srgbClr val="005B94"/>
      </a:dk2>
      <a:lt2>
        <a:srgbClr val="DFE1DF"/>
      </a:lt2>
      <a:accent1>
        <a:srgbClr val="00B3DC"/>
      </a:accent1>
      <a:accent2>
        <a:srgbClr val="F7901E"/>
      </a:accent2>
      <a:accent3>
        <a:srgbClr val="FFE23C"/>
      </a:accent3>
      <a:accent4>
        <a:srgbClr val="BED131"/>
      </a:accent4>
      <a:accent5>
        <a:srgbClr val="C64227"/>
      </a:accent5>
      <a:accent6>
        <a:srgbClr val="FFFFFF"/>
      </a:accent6>
      <a:hlink>
        <a:srgbClr val="00B3DC"/>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CorpTemplate.pptx" id="{CEAB987A-4C04-4486-9E55-1C80994E97A5}" vid="{7A63A845-46D7-4F9B-BF21-3163926A4E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_Contributor xmlns="http://schemas.microsoft.com/sharepoint/v3/fields" xsi:nil="true"/>
    <Release_x0020_Statement xmlns="http://schemas.microsoft.com/sharepoint/v3">Approved for Public Release</Release_x0020_State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ITRE Work" ma:contentTypeID="0x010100CCAF2C57FE97B24AB88146124E44061300477A15D381FDE9438EEB052EF9E9B761" ma:contentTypeVersion="7" ma:contentTypeDescription="Materials and documents that contain MITRE authored content and other content directly attributable to MITRE and its work" ma:contentTypeScope="" ma:versionID="9f167ae214e8c3a5b81acc63078ff952">
  <xsd:schema xmlns:xsd="http://www.w3.org/2001/XMLSchema" xmlns:xs="http://www.w3.org/2001/XMLSchema" xmlns:p="http://schemas.microsoft.com/office/2006/metadata/properties" xmlns:ns1="http://schemas.microsoft.com/sharepoint/v3" xmlns:ns2="http://schemas.microsoft.com/sharepoint/v3/fields" xmlns:ns3="24634840-c1e0-417e-8802-ce8c3067048a" targetNamespace="http://schemas.microsoft.com/office/2006/metadata/properties" ma:root="true" ma:fieldsID="229a250f4b9a9a68e8f92904c78d5879" ns1:_="" ns2:_="" ns3:_="">
    <xsd:import namespace="http://schemas.microsoft.com/sharepoint/v3"/>
    <xsd:import namespace="http://schemas.microsoft.com/sharepoint/v3/fields"/>
    <xsd:import namespace="24634840-c1e0-417e-8802-ce8c3067048a"/>
    <xsd:element name="properties">
      <xsd:complexType>
        <xsd:sequence>
          <xsd:element name="documentManagement">
            <xsd:complexType>
              <xsd:all>
                <xsd:element ref="ns2:_Contributor" minOccurs="0"/>
                <xsd:element ref="ns1:MITRE_x0020_Sensitivity"/>
                <xsd:element ref="ns1:Release_x0020_Statement"/>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634840-c1e0-417e-8802-ce8c3067048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80174-0D7E-4A66-9037-003009EDDCCA}">
  <ds:schemaRefs>
    <ds:schemaRef ds:uri="http://purl.org/dc/terms/"/>
    <ds:schemaRef ds:uri="http://schemas.openxmlformats.org/package/2006/metadata/core-properties"/>
    <ds:schemaRef ds:uri="http://purl.org/dc/dcmitype/"/>
    <ds:schemaRef ds:uri="http://schemas.microsoft.com/office/infopath/2007/PartnerControls"/>
    <ds:schemaRef ds:uri="24634840-c1e0-417e-8802-ce8c3067048a"/>
    <ds:schemaRef ds:uri="http://purl.org/dc/elements/1.1/"/>
    <ds:schemaRef ds:uri="http://schemas.microsoft.com/office/2006/metadata/properties"/>
    <ds:schemaRef ds:uri="http://schemas.microsoft.com/office/2006/documentManagement/types"/>
    <ds:schemaRef ds:uri="http://schemas.microsoft.com/sharepoint/v3"/>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DAC03CDD-306B-4544-868E-479338218FE1}">
  <ds:schemaRefs>
    <ds:schemaRef ds:uri="http://schemas.microsoft.com/sharepoint/v3/contenttype/forms"/>
  </ds:schemaRefs>
</ds:datastoreItem>
</file>

<file path=customXml/itemProps3.xml><?xml version="1.0" encoding="utf-8"?>
<ds:datastoreItem xmlns:ds="http://schemas.openxmlformats.org/officeDocument/2006/customXml" ds:itemID="{6876D1DA-985E-4960-AE92-22AD5332D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24634840-c1e0-417e-8802-ce8c30670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mitrebriefing_2014</Template>
  <TotalTime>23174</TotalTime>
  <Words>1069</Words>
  <Application>Microsoft Office PowerPoint</Application>
  <PresentationFormat>On-screen Show (4:3)</PresentationFormat>
  <Paragraphs>235</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Helvetica LT Std</vt:lpstr>
      <vt:lpstr>Segoe Print</vt:lpstr>
      <vt:lpstr>Times New Roman</vt:lpstr>
      <vt:lpstr>Verdana</vt:lpstr>
      <vt:lpstr>Wingdings</vt:lpstr>
      <vt:lpstr>MITRE_template</vt:lpstr>
      <vt:lpstr>Digital Copilot  Cognitive Assistance for Solo Pilots</vt:lpstr>
      <vt:lpstr>GA Safety Challenge</vt:lpstr>
      <vt:lpstr>GA Safety Challenge</vt:lpstr>
      <vt:lpstr>Why?</vt:lpstr>
      <vt:lpstr>Objective – Improve GA Safety</vt:lpstr>
      <vt:lpstr>Support for Single Pilots</vt:lpstr>
      <vt:lpstr>What is Digital Copilot?</vt:lpstr>
      <vt:lpstr>How Does Digital Copilot Work?</vt:lpstr>
      <vt:lpstr>How do Pilots Use Digital Copilot?</vt:lpstr>
      <vt:lpstr>Digital Copilot</vt:lpstr>
      <vt:lpstr>Link to video</vt:lpstr>
      <vt:lpstr>Research and Development</vt:lpstr>
      <vt:lpstr>Technology Transfer Plan</vt:lpstr>
      <vt:lpstr>Questions?</vt:lpstr>
      <vt:lpstr>PowerPoint Presentation</vt:lpstr>
    </vt:vector>
  </TitlesOfParts>
  <Company>The MITRE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Stone, Jeannie;Helleberg, John</dc:creator>
  <cp:lastModifiedBy>Lysa Olimpo</cp:lastModifiedBy>
  <cp:revision>106</cp:revision>
  <cp:lastPrinted>2017-02-14T22:26:15Z</cp:lastPrinted>
  <dcterms:created xsi:type="dcterms:W3CDTF">2014-07-30T21:02:14Z</dcterms:created>
  <dcterms:modified xsi:type="dcterms:W3CDTF">2017-11-17T18:40:21Z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0x010100CCAF2C57FE97B24AB88146124E44061300477A15D381FDE9438EEB052EF9E9B761</vt:lpwstr>
  </property>
</Properties>
</file>